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9"/>
  </p:notesMasterIdLst>
  <p:sldIdLst>
    <p:sldId id="256" r:id="rId6"/>
    <p:sldId id="259"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2"/>
  </p:normalViewPr>
  <p:slideViewPr>
    <p:cSldViewPr snapToGrid="0" snapToObjects="1">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4CB13-7C8D-4617-B142-42BFE9AFFEB2}" type="datetimeFigureOut">
              <a:rPr lang="en-US" smtClean="0"/>
              <a:t>7/3/2025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87A9E6-6E9F-46B0-811C-49A8A951BB91}" type="slidenum">
              <a:rPr lang="en-US" smtClean="0"/>
              <a:t>‹#›</a:t>
            </a:fld>
            <a:endParaRPr lang="en-US"/>
          </a:p>
        </p:txBody>
      </p:sp>
    </p:spTree>
    <p:extLst>
      <p:ext uri="{BB962C8B-B14F-4D97-AF65-F5344CB8AC3E}">
        <p14:creationId xmlns:p14="http://schemas.microsoft.com/office/powerpoint/2010/main" val="406942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34557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989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5438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121399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6A288A-FCEA-2A4A-A1CE-BF25654EAF73}" type="datetimeFigureOut">
              <a:rPr lang="en-US" smtClean="0"/>
              <a:t>7/3/2025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83462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0301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6A288A-FCEA-2A4A-A1CE-BF25654EAF73}" type="datetimeFigureOut">
              <a:rPr lang="en-US" smtClean="0"/>
              <a:t>7/3/2025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24577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6A288A-FCEA-2A4A-A1CE-BF25654EAF73}" type="datetimeFigureOut">
              <a:rPr lang="en-US" smtClean="0"/>
              <a:t>7/3/2025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200902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6A288A-FCEA-2A4A-A1CE-BF25654EAF73}" type="datetimeFigureOut">
              <a:rPr lang="en-US" smtClean="0"/>
              <a:t>7/3/2025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515507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1972969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6A288A-FCEA-2A4A-A1CE-BF25654EAF73}" type="datetimeFigureOut">
              <a:rPr lang="en-US" smtClean="0"/>
              <a:t>7/3/2025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3CFC25-4A46-444B-AAAA-C1A42D0E6115}" type="slidenum">
              <a:rPr lang="en-US" smtClean="0"/>
              <a:t>‹#›</a:t>
            </a:fld>
            <a:endParaRPr lang="en-US"/>
          </a:p>
        </p:txBody>
      </p:sp>
    </p:spTree>
    <p:extLst>
      <p:ext uri="{BB962C8B-B14F-4D97-AF65-F5344CB8AC3E}">
        <p14:creationId xmlns:p14="http://schemas.microsoft.com/office/powerpoint/2010/main" val="404687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6A288A-FCEA-2A4A-A1CE-BF25654EAF73}" type="datetimeFigureOut">
              <a:rPr lang="en-US" smtClean="0"/>
              <a:t>7/3/2025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3CFC25-4A46-444B-AAAA-C1A42D0E6115}" type="slidenum">
              <a:rPr lang="en-US" smtClean="0"/>
              <a:t>‹#›</a:t>
            </a:fld>
            <a:endParaRPr lang="en-US"/>
          </a:p>
        </p:txBody>
      </p:sp>
    </p:spTree>
    <p:extLst>
      <p:ext uri="{BB962C8B-B14F-4D97-AF65-F5344CB8AC3E}">
        <p14:creationId xmlns:p14="http://schemas.microsoft.com/office/powerpoint/2010/main" val="387360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a:t>SCRS Site Management </a:t>
            </a:r>
            <a:r>
              <a:rPr lang="en-US" sz="5400" b="1"/>
              <a:t>Module E6(R3) Update </a:t>
            </a:r>
            <a:r>
              <a:rPr lang="en-US" sz="5400" b="1" dirty="0"/>
              <a:t>Supplement</a:t>
            </a:r>
          </a:p>
        </p:txBody>
      </p:sp>
      <p:sp>
        <p:nvSpPr>
          <p:cNvPr id="3" name="Subtitle 2"/>
          <p:cNvSpPr>
            <a:spLocks noGrp="1"/>
          </p:cNvSpPr>
          <p:nvPr>
            <p:ph type="subTitle" idx="1"/>
          </p:nvPr>
        </p:nvSpPr>
        <p:spPr>
          <a:xfrm>
            <a:off x="1524000" y="3235960"/>
            <a:ext cx="9144000" cy="1655762"/>
          </a:xfrm>
        </p:spPr>
        <p:txBody>
          <a:bodyPr anchor="ctr">
            <a:normAutofit/>
          </a:bodyPr>
          <a:lstStyle/>
          <a:p>
            <a:r>
              <a:rPr lang="en-US" sz="3200" dirty="0"/>
              <a:t>Technology-Enabled Trials Training</a:t>
            </a:r>
          </a:p>
        </p:txBody>
      </p:sp>
    </p:spTree>
    <p:extLst>
      <p:ext uri="{BB962C8B-B14F-4D97-AF65-F5344CB8AC3E}">
        <p14:creationId xmlns:p14="http://schemas.microsoft.com/office/powerpoint/2010/main" val="1657861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1A986FA-1B64-6F11-F6A5-D09F0C92CC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FA7EFA1-1EA9-48EF-94FC-8ECB226D7DE9}"/>
              </a:ext>
            </a:extLst>
          </p:cNvPr>
          <p:cNvSpPr txBox="1"/>
          <p:nvPr/>
        </p:nvSpPr>
        <p:spPr>
          <a:xfrm>
            <a:off x="716280" y="1218198"/>
            <a:ext cx="10759440" cy="4524315"/>
          </a:xfrm>
          <a:prstGeom prst="rect">
            <a:avLst/>
          </a:prstGeom>
          <a:noFill/>
        </p:spPr>
        <p:txBody>
          <a:bodyPr wrap="square" rtlCol="0">
            <a:spAutoFit/>
          </a:bodyPr>
          <a:lstStyle/>
          <a:p>
            <a:r>
              <a:rPr lang="en-US" u="sng" dirty="0"/>
              <a:t>Section 2.12.4</a:t>
            </a:r>
            <a:r>
              <a:rPr lang="en-US" dirty="0"/>
              <a:t>: "The investigator should ensure that data acquisition tools and other systems deployed by the sponsor for clinical trial purposes are used as specified in the protocol or trial-related instructions."</a:t>
            </a:r>
          </a:p>
          <a:p>
            <a:endParaRPr lang="en-US" u="sng" dirty="0"/>
          </a:p>
          <a:p>
            <a:r>
              <a:rPr lang="en-US" u="sng" dirty="0"/>
              <a:t>Section 2.12.5</a:t>
            </a:r>
            <a:r>
              <a:rPr lang="en-US" dirty="0"/>
              <a:t>: "The investigator should ensure the accuracy, completeness, legibility and timeliness of the data reported to the sponsor in the data acquisition tools completed by the investigator and/or delegated persons."</a:t>
            </a:r>
          </a:p>
          <a:p>
            <a:endParaRPr lang="en-US" dirty="0"/>
          </a:p>
          <a:p>
            <a:r>
              <a:rPr lang="en-US" dirty="0"/>
              <a:t>In response to the increasing adoption of technology in clinical trials, ICH E6(R3) introduces detailed expectations around the </a:t>
            </a:r>
            <a:r>
              <a:rPr lang="en-US" b="1" dirty="0"/>
              <a:t>use, validation, and oversight of digital tools</a:t>
            </a:r>
            <a:r>
              <a:rPr lang="en-US" dirty="0"/>
              <a:t>. Investigators must ensure data collected through technology (e.g., wearables, apps, telehealth platforms) meets </a:t>
            </a:r>
            <a:r>
              <a:rPr lang="en-US" b="1" dirty="0"/>
              <a:t>quality and reliability standards</a:t>
            </a:r>
            <a:r>
              <a:rPr lang="en-US" dirty="0"/>
              <a:t>.</a:t>
            </a:r>
          </a:p>
          <a:p>
            <a:endParaRPr lang="en-US" dirty="0"/>
          </a:p>
          <a:p>
            <a:r>
              <a:rPr lang="en-US" dirty="0"/>
              <a:t>Key expectations:</a:t>
            </a:r>
          </a:p>
          <a:p>
            <a:pPr marL="285750" indent="-285750">
              <a:buFont typeface="Arial" panose="020B0604020202020204" pitchFamily="34" charset="0"/>
              <a:buChar char="•"/>
            </a:pPr>
            <a:r>
              <a:rPr lang="en-US" dirty="0"/>
              <a:t>Tools must align with protocol instructions and support </a:t>
            </a:r>
            <a:r>
              <a:rPr lang="en-US" b="1" dirty="0"/>
              <a:t>ALCOA+CCEA principles</a:t>
            </a:r>
            <a:r>
              <a:rPr lang="en-US" dirty="0"/>
              <a:t> (e.g., completeness, consistency, accuracy).</a:t>
            </a:r>
          </a:p>
          <a:p>
            <a:pPr marL="285750" indent="-285750">
              <a:buFont typeface="Arial" panose="020B0604020202020204" pitchFamily="34" charset="0"/>
              <a:buChar char="•"/>
            </a:pPr>
            <a:r>
              <a:rPr lang="en-US" dirty="0"/>
              <a:t>Investigators should have visibility into data flows and ensure </a:t>
            </a:r>
            <a:r>
              <a:rPr lang="en-US" b="1" dirty="0"/>
              <a:t>data integrity</a:t>
            </a:r>
            <a:r>
              <a:rPr lang="en-US" dirty="0"/>
              <a:t> even from third-party systems.</a:t>
            </a:r>
          </a:p>
          <a:p>
            <a:pPr marL="285750" indent="-285750">
              <a:buFont typeface="Arial" panose="020B0604020202020204" pitchFamily="34" charset="0"/>
              <a:buChar char="•"/>
            </a:pPr>
            <a:r>
              <a:rPr lang="en-US" dirty="0"/>
              <a:t>Training should include how to </a:t>
            </a:r>
            <a:r>
              <a:rPr lang="en-US" b="1" dirty="0"/>
              <a:t>identify risks </a:t>
            </a:r>
            <a:r>
              <a:rPr lang="en-US" dirty="0"/>
              <a:t>(e.g., lost connectivity, data synchronization errors) and how to respond.</a:t>
            </a:r>
          </a:p>
        </p:txBody>
      </p:sp>
      <p:sp>
        <p:nvSpPr>
          <p:cNvPr id="3" name="TextBox 2">
            <a:extLst>
              <a:ext uri="{FF2B5EF4-FFF2-40B4-BE49-F238E27FC236}">
                <a16:creationId xmlns:a16="http://schemas.microsoft.com/office/drawing/2014/main" id="{A63A94CB-A518-3B94-F846-9F66CBFF8A75}"/>
              </a:ext>
            </a:extLst>
          </p:cNvPr>
          <p:cNvSpPr txBox="1"/>
          <p:nvPr/>
        </p:nvSpPr>
        <p:spPr>
          <a:xfrm>
            <a:off x="716280" y="520710"/>
            <a:ext cx="10759440" cy="523220"/>
          </a:xfrm>
          <a:prstGeom prst="rect">
            <a:avLst/>
          </a:prstGeom>
          <a:noFill/>
        </p:spPr>
        <p:txBody>
          <a:bodyPr wrap="square" rtlCol="0">
            <a:spAutoFit/>
          </a:bodyPr>
          <a:lstStyle/>
          <a:p>
            <a:r>
              <a:rPr lang="en-US" sz="2800" b="1" dirty="0">
                <a:solidFill>
                  <a:srgbClr val="006699"/>
                </a:solidFill>
              </a:rPr>
              <a:t>E6(R3) Updates</a:t>
            </a:r>
          </a:p>
        </p:txBody>
      </p:sp>
    </p:spTree>
    <p:extLst>
      <p:ext uri="{BB962C8B-B14F-4D97-AF65-F5344CB8AC3E}">
        <p14:creationId xmlns:p14="http://schemas.microsoft.com/office/powerpoint/2010/main" val="3292746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C0191B1-89A3-64AF-D36B-137AD4883C8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43B0D0F-7397-38EF-B2EA-1E77293C1983}"/>
              </a:ext>
            </a:extLst>
          </p:cNvPr>
          <p:cNvSpPr txBox="1"/>
          <p:nvPr/>
        </p:nvSpPr>
        <p:spPr>
          <a:xfrm>
            <a:off x="716280" y="1218198"/>
            <a:ext cx="10759440" cy="4985980"/>
          </a:xfrm>
          <a:prstGeom prst="rect">
            <a:avLst/>
          </a:prstGeom>
          <a:noFill/>
        </p:spPr>
        <p:txBody>
          <a:bodyPr wrap="square" rtlCol="0">
            <a:spAutoFit/>
          </a:bodyPr>
          <a:lstStyle/>
          <a:p>
            <a:pPr algn="ctr"/>
            <a:endParaRPr lang="en-US" sz="2400" dirty="0"/>
          </a:p>
          <a:p>
            <a:pPr algn="ctr"/>
            <a:r>
              <a:rPr lang="en-US" sz="2400" dirty="0"/>
              <a:t>This is to certify that: </a:t>
            </a:r>
          </a:p>
          <a:p>
            <a:pPr algn="ctr"/>
            <a:endParaRPr lang="en-US" sz="2400" dirty="0"/>
          </a:p>
          <a:p>
            <a:pPr algn="ctr"/>
            <a:r>
              <a:rPr lang="en-US" sz="2400" b="1" dirty="0"/>
              <a:t>(insert name)</a:t>
            </a:r>
          </a:p>
          <a:p>
            <a:pPr algn="ctr"/>
            <a:endParaRPr lang="en-US" sz="2400" b="1" dirty="0"/>
          </a:p>
          <a:p>
            <a:pPr algn="ctr"/>
            <a:endParaRPr lang="en-US" sz="2400" dirty="0"/>
          </a:p>
          <a:p>
            <a:pPr algn="ctr"/>
            <a:r>
              <a:rPr lang="en-US" sz="2400" dirty="0"/>
              <a:t>Has completed reviewing the Topic: ICH E6(R3): Guideline for Good Clinical Practice, Technology-Enabled Trials Training Module Update Supplement, on: </a:t>
            </a:r>
          </a:p>
          <a:p>
            <a:pPr algn="ctr"/>
            <a:endParaRPr lang="en-US" sz="2400" dirty="0"/>
          </a:p>
          <a:p>
            <a:pPr algn="ctr"/>
            <a:r>
              <a:rPr lang="en-US" sz="2400" b="1" dirty="0"/>
              <a:t>(insert date) </a:t>
            </a:r>
          </a:p>
          <a:p>
            <a:pPr algn="ctr"/>
            <a:endParaRPr lang="en-US" dirty="0"/>
          </a:p>
          <a:p>
            <a:pPr algn="ctr"/>
            <a:endParaRPr lang="en-US" dirty="0"/>
          </a:p>
          <a:p>
            <a:pPr algn="ctr"/>
            <a:endParaRPr lang="en-US" dirty="0"/>
          </a:p>
          <a:p>
            <a:pPr algn="ctr"/>
            <a:r>
              <a:rPr lang="en-US" sz="1200" i="1" dirty="0"/>
              <a:t>Disclaimer: SCRS does not certify, qualify, endorse, represent or warrant that any clinical trial Investigator or clinical trial site personnel that has completed this Information Program are competent to work on any particular clinical trial or clinical trials generally or are competent to oversee others during clinical trial execution.</a:t>
            </a:r>
          </a:p>
        </p:txBody>
      </p:sp>
      <p:sp>
        <p:nvSpPr>
          <p:cNvPr id="3" name="TextBox 2">
            <a:extLst>
              <a:ext uri="{FF2B5EF4-FFF2-40B4-BE49-F238E27FC236}">
                <a16:creationId xmlns:a16="http://schemas.microsoft.com/office/drawing/2014/main" id="{28422EFD-547D-04AD-192A-E62DF57EB0A0}"/>
              </a:ext>
            </a:extLst>
          </p:cNvPr>
          <p:cNvSpPr txBox="1"/>
          <p:nvPr/>
        </p:nvSpPr>
        <p:spPr>
          <a:xfrm>
            <a:off x="716280" y="520710"/>
            <a:ext cx="10759440" cy="646331"/>
          </a:xfrm>
          <a:prstGeom prst="rect">
            <a:avLst/>
          </a:prstGeom>
          <a:noFill/>
        </p:spPr>
        <p:txBody>
          <a:bodyPr wrap="square" rtlCol="0">
            <a:spAutoFit/>
          </a:bodyPr>
          <a:lstStyle/>
          <a:p>
            <a:pPr algn="ctr"/>
            <a:r>
              <a:rPr lang="en-US" sz="3600" b="1" u="sng" dirty="0">
                <a:solidFill>
                  <a:srgbClr val="006699"/>
                </a:solidFill>
              </a:rPr>
              <a:t>Certificate of Completion</a:t>
            </a:r>
          </a:p>
        </p:txBody>
      </p:sp>
    </p:spTree>
    <p:extLst>
      <p:ext uri="{BB962C8B-B14F-4D97-AF65-F5344CB8AC3E}">
        <p14:creationId xmlns:p14="http://schemas.microsoft.com/office/powerpoint/2010/main" val="4292339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da7460bd-a988-4074-8adc-b6859d0442c4">YA7Y7DYX2VNK-984736364-873367</_dlc_DocId>
    <_dlc_DocIdUrl xmlns="da7460bd-a988-4074-8adc-b6859d0442c4">
      <Url>https://signantinternal.sharepoint.com/sites/SCRS/_layouts/15/DocIdRedir.aspx?ID=YA7Y7DYX2VNK-984736364-873367</Url>
      <Description>YA7Y7DYX2VNK-984736364-873367</Description>
    </_dlc_DocIdUrl>
    <lcf76f155ced4ddcb4097134ff3c332f xmlns="dd0833f7-cc77-483a-9af1-38a97744ebe2">
      <Terms xmlns="http://schemas.microsoft.com/office/infopath/2007/PartnerControls"/>
    </lcf76f155ced4ddcb4097134ff3c332f>
    <TaxCatchAll xmlns="da7460bd-a988-4074-8adc-b6859d0442c4" xsi:nil="true"/>
    <IconOverlay xmlns="http://schemas.microsoft.com/sharepoint/v4"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A46EC39279C1EA40A38DD313DBE7AFBA" ma:contentTypeVersion="19" ma:contentTypeDescription="Create a new document." ma:contentTypeScope="" ma:versionID="7125e8afc12342cced29f492fc8b304c">
  <xsd:schema xmlns:xsd="http://www.w3.org/2001/XMLSchema" xmlns:xs="http://www.w3.org/2001/XMLSchema" xmlns:p="http://schemas.microsoft.com/office/2006/metadata/properties" xmlns:ns2="da7460bd-a988-4074-8adc-b6859d0442c4" xmlns:ns3="dd0833f7-cc77-483a-9af1-38a97744ebe2" xmlns:ns4="http://schemas.microsoft.com/sharepoint/v4" targetNamespace="http://schemas.microsoft.com/office/2006/metadata/properties" ma:root="true" ma:fieldsID="61e900b917bfeb9749c080b646fe1d4f" ns2:_="" ns3:_="" ns4:_="">
    <xsd:import namespace="da7460bd-a988-4074-8adc-b6859d0442c4"/>
    <xsd:import namespace="dd0833f7-cc77-483a-9af1-38a97744ebe2"/>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lcf76f155ced4ddcb4097134ff3c332f" minOccurs="0"/>
                <xsd:element ref="ns2:TaxCatchAll" minOccurs="0"/>
                <xsd:element ref="ns3:MediaServiceObjectDetectorVersions" minOccurs="0"/>
                <xsd:element ref="ns4:IconOverla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460bd-a988-4074-8adc-b6859d0442c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98d474c4-8298-4c4e-b9fb-89092b869db0}" ma:internalName="TaxCatchAll" ma:showField="CatchAllData" ma:web="da7460bd-a988-4074-8adc-b6859d0442c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d0833f7-cc77-483a-9af1-38a97744ebe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LengthInSeconds" ma:index="15" nillable="true" ma:displayName="Length (seconds)" ma:internalName="MediaLengthInSeconds" ma:readOnly="true">
      <xsd:simpleType>
        <xsd:restriction base="dms:Unknow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a69f8e40-279c-4e8a-a2f9-ce59f145a55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8"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C61043-4C1A-4075-A9B9-BF65DD7FF78B}">
  <ds:schemaRefs>
    <ds:schemaRef ds:uri="http://schemas.microsoft.com/sharepoint/events"/>
  </ds:schemaRefs>
</ds:datastoreItem>
</file>

<file path=customXml/itemProps2.xml><?xml version="1.0" encoding="utf-8"?>
<ds:datastoreItem xmlns:ds="http://schemas.openxmlformats.org/officeDocument/2006/customXml" ds:itemID="{BC67984F-6D51-42F8-BA97-A7D20EC89265}">
  <ds:schemaRefs>
    <ds:schemaRef ds:uri="http://schemas.microsoft.com/sharepoint/v3/contenttype/forms"/>
  </ds:schemaRefs>
</ds:datastoreItem>
</file>

<file path=customXml/itemProps3.xml><?xml version="1.0" encoding="utf-8"?>
<ds:datastoreItem xmlns:ds="http://schemas.openxmlformats.org/officeDocument/2006/customXml" ds:itemID="{C40E9B58-9860-4E1D-8086-A4895DEE61C6}">
  <ds:schemaRefs>
    <ds:schemaRef ds:uri="http://schemas.microsoft.com/office/2006/metadata/properties"/>
    <ds:schemaRef ds:uri="http://schemas.microsoft.com/office/infopath/2007/PartnerControls"/>
    <ds:schemaRef ds:uri="da7460bd-a988-4074-8adc-b6859d0442c4"/>
    <ds:schemaRef ds:uri="dd0833f7-cc77-483a-9af1-38a97744ebe2"/>
    <ds:schemaRef ds:uri="http://schemas.microsoft.com/sharepoint/v4"/>
  </ds:schemaRefs>
</ds:datastoreItem>
</file>

<file path=customXml/itemProps4.xml><?xml version="1.0" encoding="utf-8"?>
<ds:datastoreItem xmlns:ds="http://schemas.openxmlformats.org/officeDocument/2006/customXml" ds:itemID="{F274E1D2-D655-45B1-B578-768B5D5CBA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a7460bd-a988-4074-8adc-b6859d0442c4"/>
    <ds:schemaRef ds:uri="dd0833f7-cc77-483a-9af1-38a97744ebe2"/>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179</TotalTime>
  <Words>310</Words>
  <Application>Microsoft Office PowerPoint</Application>
  <PresentationFormat>Widescreen</PresentationFormat>
  <Paragraphs>27</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Arial</vt:lpstr>
      <vt:lpstr>Calibri</vt:lpstr>
      <vt:lpstr>Calibri Light</vt:lpstr>
      <vt:lpstr>Office Theme</vt:lpstr>
      <vt:lpstr>SCRS Site Management Module E6(R3) Update Supplement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Dickman</dc:creator>
  <cp:lastModifiedBy>Matt Ascoli</cp:lastModifiedBy>
  <cp:revision>8</cp:revision>
  <dcterms:created xsi:type="dcterms:W3CDTF">2020-03-16T15:11:30Z</dcterms:created>
  <dcterms:modified xsi:type="dcterms:W3CDTF">2025-07-03T21:49:26Z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0x010100A46EC39279C1EA40A38DD313DBE7AFBA</vt:lpwstr>
  </property>
  <property fmtid="{D5CDD505-2E9C-101B-9397-08002B2CF9AE}" pid="3" name="Order">
    <vt:r8>2414800</vt:r8>
  </property>
  <property fmtid="{D5CDD505-2E9C-101B-9397-08002B2CF9AE}" pid="4" name="_dlc_DocIdItemGuid">
    <vt:lpwstr>96ec96be-656d-413b-810a-2f417a731eaa</vt:lpwstr>
  </property>
  <property fmtid="{D5CDD505-2E9C-101B-9397-08002B2CF9AE}" pid="5" name="MediaServiceImageTags">
    <vt:lpwstr/>
  </property>
</Properties>
</file>