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0"/>
  </p:notesMasterIdLst>
  <p:sldIdLst>
    <p:sldId id="256" r:id="rId6"/>
    <p:sldId id="260" r:id="rId7"/>
    <p:sldId id="259"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snapToObjects="1">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4CB13-7C8D-4617-B142-42BFE9AFFEB2}"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7A9E6-6E9F-46B0-811C-49A8A951BB91}" type="slidenum">
              <a:rPr lang="en-US" smtClean="0"/>
              <a:t>‹#›</a:t>
            </a:fld>
            <a:endParaRPr lang="en-US"/>
          </a:p>
        </p:txBody>
      </p:sp>
    </p:spTree>
    <p:extLst>
      <p:ext uri="{BB962C8B-B14F-4D97-AF65-F5344CB8AC3E}">
        <p14:creationId xmlns:p14="http://schemas.microsoft.com/office/powerpoint/2010/main" val="406942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7A9E6-6E9F-46B0-811C-49A8A951BB91}" type="slidenum">
              <a:rPr lang="en-US" smtClean="0"/>
              <a:t>2</a:t>
            </a:fld>
            <a:endParaRPr lang="en-US"/>
          </a:p>
        </p:txBody>
      </p:sp>
    </p:spTree>
    <p:extLst>
      <p:ext uri="{BB962C8B-B14F-4D97-AF65-F5344CB8AC3E}">
        <p14:creationId xmlns:p14="http://schemas.microsoft.com/office/powerpoint/2010/main" val="386494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A288A-FCEA-2A4A-A1CE-BF25654EAF73}" type="datetimeFigureOut">
              <a:rPr lang="en-US" smtClean="0"/>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A288A-FCEA-2A4A-A1CE-BF25654EAF73}" type="datetimeFigureOut">
              <a:rPr lang="en-US" smtClean="0"/>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288A-FCEA-2A4A-A1CE-BF25654EAF73}" type="datetimeFigureOut">
              <a:rPr lang="en-US" smtClean="0"/>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288A-FCEA-2A4A-A1CE-BF25654EAF73}" type="datetimeFigureOut">
              <a:rPr lang="en-US" smtClean="0"/>
              <a:t>7/3/2025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CFC25-4A46-444B-AAAA-C1A42D0E6115}" type="slidenum">
              <a:rPr lang="en-US" smtClean="0"/>
              <a:t>‹#›</a:t>
            </a:fld>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SCRS Site Management Module E6(R2) and (R3)</a:t>
            </a:r>
            <a:br>
              <a:rPr lang="en-US" sz="5400" b="1" dirty="0"/>
            </a:br>
            <a:r>
              <a:rPr lang="en-US" sz="5400" b="1" dirty="0"/>
              <a:t>Update Supplement</a:t>
            </a:r>
          </a:p>
        </p:txBody>
      </p:sp>
      <p:sp>
        <p:nvSpPr>
          <p:cNvPr id="3" name="Subtitle 2"/>
          <p:cNvSpPr>
            <a:spLocks noGrp="1"/>
          </p:cNvSpPr>
          <p:nvPr>
            <p:ph type="subTitle" idx="1"/>
          </p:nvPr>
        </p:nvSpPr>
        <p:spPr>
          <a:xfrm>
            <a:off x="1524000" y="3235960"/>
            <a:ext cx="9144000" cy="1655762"/>
          </a:xfrm>
        </p:spPr>
        <p:txBody>
          <a:bodyPr>
            <a:normAutofit/>
          </a:bodyPr>
          <a:lstStyle/>
          <a:p>
            <a:endParaRPr lang="en-US" sz="3200" dirty="0"/>
          </a:p>
          <a:p>
            <a:r>
              <a:rPr lang="en-US" sz="3200" dirty="0"/>
              <a:t>Source Documentation</a:t>
            </a:r>
          </a:p>
        </p:txBody>
      </p:sp>
    </p:spTree>
    <p:extLst>
      <p:ext uri="{BB962C8B-B14F-4D97-AF65-F5344CB8AC3E}">
        <p14:creationId xmlns:p14="http://schemas.microsoft.com/office/powerpoint/2010/main" val="165786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819AA2B-CB6F-06E1-9DC1-B0DA117A78F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32DF1A-6557-8534-2D5C-34E67C97A14F}"/>
              </a:ext>
            </a:extLst>
          </p:cNvPr>
          <p:cNvSpPr txBox="1"/>
          <p:nvPr/>
        </p:nvSpPr>
        <p:spPr>
          <a:xfrm>
            <a:off x="716280" y="1218198"/>
            <a:ext cx="10759440" cy="2585323"/>
          </a:xfrm>
          <a:prstGeom prst="rect">
            <a:avLst/>
          </a:prstGeom>
          <a:noFill/>
        </p:spPr>
        <p:txBody>
          <a:bodyPr wrap="square" rtlCol="0">
            <a:spAutoFit/>
          </a:bodyPr>
          <a:lstStyle/>
          <a:p>
            <a:r>
              <a:rPr lang="en-US" u="sng" dirty="0"/>
              <a:t>Section 4.9.0</a:t>
            </a:r>
            <a:r>
              <a:rPr lang="en-US" dirty="0"/>
              <a:t>: “The investigator should maintain adequate and accurate source documents and trial records that include all pertinent observations on each of the site’s trial subjects. Source data should be attributable, legible, contemporaneous, original, accurate, and complete. Changes to source data should be traceable, should not obscure the original entry, and should be explained if necessary (e.g., via an audit trail).” </a:t>
            </a:r>
          </a:p>
          <a:p>
            <a:endParaRPr lang="en-US" dirty="0"/>
          </a:p>
          <a:p>
            <a:r>
              <a:rPr lang="en-US" dirty="0"/>
              <a:t>Note the adoption of the ALCOA (attributable, legible, contemporaneous, original, and accurate) acronym for creating adequate documentation which now becomes ALCOA-C as Complete is added to the source data requirements. Source records must be complete – including medical history records when applicable. </a:t>
            </a:r>
          </a:p>
          <a:p>
            <a:endParaRPr lang="en-US" dirty="0"/>
          </a:p>
        </p:txBody>
      </p:sp>
      <p:sp>
        <p:nvSpPr>
          <p:cNvPr id="3" name="TextBox 2">
            <a:extLst>
              <a:ext uri="{FF2B5EF4-FFF2-40B4-BE49-F238E27FC236}">
                <a16:creationId xmlns:a16="http://schemas.microsoft.com/office/drawing/2014/main" id="{2976EFF5-1781-2500-7AB3-C2D888530EC1}"/>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E6(R2) Updates</a:t>
            </a:r>
          </a:p>
        </p:txBody>
      </p:sp>
    </p:spTree>
    <p:extLst>
      <p:ext uri="{BB962C8B-B14F-4D97-AF65-F5344CB8AC3E}">
        <p14:creationId xmlns:p14="http://schemas.microsoft.com/office/powerpoint/2010/main" val="412370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A986FA-1B64-6F11-F6A5-D09F0C92CC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A7EFA1-1EA9-48EF-94FC-8ECB226D7DE9}"/>
              </a:ext>
            </a:extLst>
          </p:cNvPr>
          <p:cNvSpPr txBox="1"/>
          <p:nvPr/>
        </p:nvSpPr>
        <p:spPr>
          <a:xfrm>
            <a:off x="716280" y="1218198"/>
            <a:ext cx="10759440" cy="3139321"/>
          </a:xfrm>
          <a:prstGeom prst="rect">
            <a:avLst/>
          </a:prstGeom>
          <a:noFill/>
        </p:spPr>
        <p:txBody>
          <a:bodyPr wrap="square" rtlCol="0">
            <a:spAutoFit/>
          </a:bodyPr>
          <a:lstStyle/>
          <a:p>
            <a:r>
              <a:rPr lang="en-US" u="sng" dirty="0"/>
              <a:t>Section 2.12.3</a:t>
            </a:r>
            <a:r>
              <a:rPr lang="en-US" dirty="0"/>
              <a:t>: "The investigator should have timely access to and be responsible for the timely review of data, including relevant data from external sources."</a:t>
            </a:r>
          </a:p>
          <a:p>
            <a:endParaRPr lang="en-US" dirty="0"/>
          </a:p>
          <a:p>
            <a:r>
              <a:rPr lang="en-US" dirty="0"/>
              <a:t>ICH E6(R3) emphasizes timely access and review of all trial data by the investigator, including </a:t>
            </a:r>
            <a:r>
              <a:rPr lang="en-US" b="1" dirty="0"/>
              <a:t>external and digital data sources</a:t>
            </a:r>
            <a:r>
              <a:rPr lang="en-US" dirty="0"/>
              <a:t>. This includes ensuring that </a:t>
            </a:r>
            <a:r>
              <a:rPr lang="en-US" b="1" dirty="0"/>
              <a:t>eSource systems</a:t>
            </a:r>
            <a:r>
              <a:rPr lang="en-US" dirty="0"/>
              <a:t>, digital platforms, or third-party vendors do not impair the </a:t>
            </a:r>
            <a:r>
              <a:rPr lang="en-US" b="1" dirty="0"/>
              <a:t>investigator’s ability to control, verify, and certify</a:t>
            </a:r>
            <a:r>
              <a:rPr lang="en-US" dirty="0"/>
              <a:t> the source data.</a:t>
            </a:r>
          </a:p>
          <a:p>
            <a:endParaRPr lang="en-US" dirty="0"/>
          </a:p>
          <a:p>
            <a:r>
              <a:rPr lang="en-US" dirty="0"/>
              <a:t>Considerations include:</a:t>
            </a:r>
          </a:p>
          <a:p>
            <a:pPr marL="285750" indent="-285750">
              <a:buFont typeface="Arial" panose="020B0604020202020204" pitchFamily="34" charset="0"/>
              <a:buChar char="•"/>
            </a:pPr>
            <a:r>
              <a:rPr lang="en-US" dirty="0"/>
              <a:t>Procedures to confirm </a:t>
            </a:r>
            <a:r>
              <a:rPr lang="en-US" b="1" dirty="0"/>
              <a:t>accuracy, completeness, and integrity </a:t>
            </a:r>
            <a:r>
              <a:rPr lang="en-US" dirty="0"/>
              <a:t>of electronic records.</a:t>
            </a:r>
          </a:p>
          <a:p>
            <a:pPr marL="285750" indent="-285750">
              <a:buFont typeface="Arial" panose="020B0604020202020204" pitchFamily="34" charset="0"/>
              <a:buChar char="•"/>
            </a:pPr>
            <a:r>
              <a:rPr lang="en-US" dirty="0"/>
              <a:t>Access to audit trails and version histories for key data points.</a:t>
            </a:r>
          </a:p>
          <a:p>
            <a:pPr marL="285750" indent="-285750">
              <a:buFont typeface="Arial" panose="020B0604020202020204" pitchFamily="34" charset="0"/>
              <a:buChar char="•"/>
            </a:pPr>
            <a:r>
              <a:rPr lang="en-US" dirty="0"/>
              <a:t>Real-time or near-real-time data review workflows to mitigate delayed error detection.</a:t>
            </a:r>
          </a:p>
        </p:txBody>
      </p:sp>
      <p:sp>
        <p:nvSpPr>
          <p:cNvPr id="3" name="TextBox 2">
            <a:extLst>
              <a:ext uri="{FF2B5EF4-FFF2-40B4-BE49-F238E27FC236}">
                <a16:creationId xmlns:a16="http://schemas.microsoft.com/office/drawing/2014/main" id="{A63A94CB-A518-3B94-F846-9F66CBFF8A75}"/>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E6(R3) Updates</a:t>
            </a:r>
          </a:p>
        </p:txBody>
      </p:sp>
    </p:spTree>
    <p:extLst>
      <p:ext uri="{BB962C8B-B14F-4D97-AF65-F5344CB8AC3E}">
        <p14:creationId xmlns:p14="http://schemas.microsoft.com/office/powerpoint/2010/main" val="329274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0191B1-89A3-64AF-D36B-137AD4883C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3B0D0F-7397-38EF-B2EA-1E77293C1983}"/>
              </a:ext>
            </a:extLst>
          </p:cNvPr>
          <p:cNvSpPr txBox="1"/>
          <p:nvPr/>
        </p:nvSpPr>
        <p:spPr>
          <a:xfrm>
            <a:off x="716280" y="1218198"/>
            <a:ext cx="10759440" cy="4985980"/>
          </a:xfrm>
          <a:prstGeom prst="rect">
            <a:avLst/>
          </a:prstGeom>
          <a:noFill/>
        </p:spPr>
        <p:txBody>
          <a:bodyPr wrap="square" rtlCol="0">
            <a:spAutoFit/>
          </a:bodyPr>
          <a:lstStyle/>
          <a:p>
            <a:pPr algn="ctr"/>
            <a:endParaRPr lang="en-US" sz="2400" dirty="0"/>
          </a:p>
          <a:p>
            <a:pPr algn="ctr"/>
            <a:r>
              <a:rPr lang="en-US" sz="2400" dirty="0"/>
              <a:t>This is to certify that: </a:t>
            </a:r>
          </a:p>
          <a:p>
            <a:pPr algn="ctr"/>
            <a:endParaRPr lang="en-US" sz="2400" dirty="0"/>
          </a:p>
          <a:p>
            <a:pPr algn="ctr"/>
            <a:r>
              <a:rPr lang="en-US" sz="2400" b="1" dirty="0"/>
              <a:t>(insert name)</a:t>
            </a:r>
          </a:p>
          <a:p>
            <a:pPr algn="ctr"/>
            <a:endParaRPr lang="en-US" sz="2400" b="1" dirty="0"/>
          </a:p>
          <a:p>
            <a:pPr algn="ctr"/>
            <a:endParaRPr lang="en-US" sz="2400" dirty="0"/>
          </a:p>
          <a:p>
            <a:pPr algn="ctr"/>
            <a:r>
              <a:rPr lang="en-US" sz="2400" dirty="0"/>
              <a:t>Has completed reviewing the Topic: ICH E6(R2) and (R3): Guideline for Good Clinical Practice, Source Documentation Module Update Supplement, on: </a:t>
            </a:r>
          </a:p>
          <a:p>
            <a:pPr algn="ctr"/>
            <a:endParaRPr lang="en-US" sz="2400" dirty="0"/>
          </a:p>
          <a:p>
            <a:pPr algn="ctr"/>
            <a:r>
              <a:rPr lang="en-US" sz="2400" b="1" dirty="0"/>
              <a:t>(insert date) </a:t>
            </a:r>
          </a:p>
          <a:p>
            <a:pPr algn="ctr"/>
            <a:endParaRPr lang="en-US" dirty="0"/>
          </a:p>
          <a:p>
            <a:pPr algn="ctr"/>
            <a:endParaRPr lang="en-US" dirty="0"/>
          </a:p>
          <a:p>
            <a:pPr algn="ctr"/>
            <a:endParaRPr lang="en-US" dirty="0"/>
          </a:p>
          <a:p>
            <a:pPr algn="ctr"/>
            <a:r>
              <a:rPr lang="en-US" sz="1200" i="1" dirty="0"/>
              <a:t>Disclaimer: SCRS does not certify, qualify, endorse, represent or warrant that any clinical trial Investigator or clinical trial site personnel that has completed this Information Program are competent to work on any particular clinical trial or clinical trials generally or are competent to oversee others during clinical trial execution.</a:t>
            </a:r>
          </a:p>
        </p:txBody>
      </p:sp>
      <p:sp>
        <p:nvSpPr>
          <p:cNvPr id="3" name="TextBox 2">
            <a:extLst>
              <a:ext uri="{FF2B5EF4-FFF2-40B4-BE49-F238E27FC236}">
                <a16:creationId xmlns:a16="http://schemas.microsoft.com/office/drawing/2014/main" id="{28422EFD-547D-04AD-192A-E62DF57EB0A0}"/>
              </a:ext>
            </a:extLst>
          </p:cNvPr>
          <p:cNvSpPr txBox="1"/>
          <p:nvPr/>
        </p:nvSpPr>
        <p:spPr>
          <a:xfrm>
            <a:off x="716280" y="520710"/>
            <a:ext cx="10759440" cy="646331"/>
          </a:xfrm>
          <a:prstGeom prst="rect">
            <a:avLst/>
          </a:prstGeom>
          <a:noFill/>
        </p:spPr>
        <p:txBody>
          <a:bodyPr wrap="square" rtlCol="0">
            <a:spAutoFit/>
          </a:bodyPr>
          <a:lstStyle/>
          <a:p>
            <a:pPr algn="ctr"/>
            <a:r>
              <a:rPr lang="en-US" sz="3600" b="1" u="sng" dirty="0">
                <a:solidFill>
                  <a:srgbClr val="006699"/>
                </a:solidFill>
              </a:rPr>
              <a:t>Certificate of Completion</a:t>
            </a:r>
          </a:p>
        </p:txBody>
      </p:sp>
    </p:spTree>
    <p:extLst>
      <p:ext uri="{BB962C8B-B14F-4D97-AF65-F5344CB8AC3E}">
        <p14:creationId xmlns:p14="http://schemas.microsoft.com/office/powerpoint/2010/main" val="429233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a7460bd-a988-4074-8adc-b6859d0442c4">YA7Y7DYX2VNK-984736364-873367</_dlc_DocId>
    <_dlc_DocIdUrl xmlns="da7460bd-a988-4074-8adc-b6859d0442c4">
      <Url>https://signantinternal.sharepoint.com/sites/SCRS/_layouts/15/DocIdRedir.aspx?ID=YA7Y7DYX2VNK-984736364-873367</Url>
      <Description>YA7Y7DYX2VNK-984736364-873367</Description>
    </_dlc_DocIdUrl>
    <lcf76f155ced4ddcb4097134ff3c332f xmlns="dd0833f7-cc77-483a-9af1-38a97744ebe2">
      <Terms xmlns="http://schemas.microsoft.com/office/infopath/2007/PartnerControls"/>
    </lcf76f155ced4ddcb4097134ff3c332f>
    <TaxCatchAll xmlns="da7460bd-a988-4074-8adc-b6859d0442c4" xsi:nil="true"/>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6EC39279C1EA40A38DD313DBE7AFBA" ma:contentTypeVersion="19" ma:contentTypeDescription="Create a new document." ma:contentTypeScope="" ma:versionID="7125e8afc12342cced29f492fc8b304c">
  <xsd:schema xmlns:xsd="http://www.w3.org/2001/XMLSchema" xmlns:xs="http://www.w3.org/2001/XMLSchema" xmlns:p="http://schemas.microsoft.com/office/2006/metadata/properties" xmlns:ns2="da7460bd-a988-4074-8adc-b6859d0442c4" xmlns:ns3="dd0833f7-cc77-483a-9af1-38a97744ebe2" xmlns:ns4="http://schemas.microsoft.com/sharepoint/v4" targetNamespace="http://schemas.microsoft.com/office/2006/metadata/properties" ma:root="true" ma:fieldsID="61e900b917bfeb9749c080b646fe1d4f" ns2:_="" ns3:_="" ns4:_="">
    <xsd:import namespace="da7460bd-a988-4074-8adc-b6859d0442c4"/>
    <xsd:import namespace="dd0833f7-cc77-483a-9af1-38a97744ebe2"/>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4:IconOverla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460bd-a988-4074-8adc-b6859d0442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8d474c4-8298-4c4e-b9fb-89092b869db0}" ma:internalName="TaxCatchAll" ma:showField="CatchAllData" ma:web="da7460bd-a988-4074-8adc-b6859d0442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0833f7-cc77-483a-9af1-38a97744ebe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69f8e40-279c-4e8a-a2f9-ce59f145a5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0E9B58-9860-4E1D-8086-A4895DEE61C6}">
  <ds:schemaRefs>
    <ds:schemaRef ds:uri="http://schemas.microsoft.com/office/2006/metadata/properties"/>
    <ds:schemaRef ds:uri="http://schemas.microsoft.com/office/infopath/2007/PartnerControls"/>
    <ds:schemaRef ds:uri="da7460bd-a988-4074-8adc-b6859d0442c4"/>
    <ds:schemaRef ds:uri="dd0833f7-cc77-483a-9af1-38a97744ebe2"/>
    <ds:schemaRef ds:uri="http://schemas.microsoft.com/sharepoint/v4"/>
  </ds:schemaRefs>
</ds:datastoreItem>
</file>

<file path=customXml/itemProps2.xml><?xml version="1.0" encoding="utf-8"?>
<ds:datastoreItem xmlns:ds="http://schemas.openxmlformats.org/officeDocument/2006/customXml" ds:itemID="{F274E1D2-D655-45B1-B578-768B5D5CB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460bd-a988-4074-8adc-b6859d0442c4"/>
    <ds:schemaRef ds:uri="dd0833f7-cc77-483a-9af1-38a97744ebe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C61043-4C1A-4075-A9B9-BF65DD7FF78B}">
  <ds:schemaRefs>
    <ds:schemaRef ds:uri="http://schemas.microsoft.com/sharepoint/events"/>
  </ds:schemaRefs>
</ds:datastoreItem>
</file>

<file path=customXml/itemProps4.xml><?xml version="1.0" encoding="utf-8"?>
<ds:datastoreItem xmlns:ds="http://schemas.openxmlformats.org/officeDocument/2006/customXml" ds:itemID="{BC67984F-6D51-42F8-BA97-A7D20EC892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TotalTime>
  <Words>378</Words>
  <Application>Microsoft Office PowerPoint</Application>
  <PresentationFormat>Widescreen</PresentationFormat>
  <Paragraphs>31</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Arial</vt:lpstr>
      <vt:lpstr>Calibri</vt:lpstr>
      <vt:lpstr>Calibri Light</vt:lpstr>
      <vt:lpstr>Office Theme</vt:lpstr>
      <vt:lpstr>SCRS Site Management Module E6(R2) and (R3) Update Supplement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Dickman</dc:creator>
  <cp:lastModifiedBy>Matt Ascoli</cp:lastModifiedBy>
  <cp:revision>8</cp:revision>
  <dcterms:created xsi:type="dcterms:W3CDTF">2020-03-16T15:11:30Z</dcterms:created>
  <dcterms:modified xsi:type="dcterms:W3CDTF">2025-07-03T21:49:57Z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0x010100A46EC39279C1EA40A38DD313DBE7AFBA</vt:lpwstr>
  </property>
  <property fmtid="{D5CDD505-2E9C-101B-9397-08002B2CF9AE}" pid="3" name="Order">
    <vt:r8>2414800</vt:r8>
  </property>
  <property fmtid="{D5CDD505-2E9C-101B-9397-08002B2CF9AE}" pid="4" name="_dlc_DocIdItemGuid">
    <vt:lpwstr>96ec96be-656d-413b-810a-2f417a731eaa</vt:lpwstr>
  </property>
  <property fmtid="{D5CDD505-2E9C-101B-9397-08002B2CF9AE}" pid="5" name="MediaServiceImageTags">
    <vt:lpwstr/>
  </property>
</Properties>
</file>