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sldIdLst>
    <p:sldId id="256" r:id="rId6"/>
    <p:sldId id="260"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7A9E6-6E9F-46B0-811C-49A8A951BB91}" type="slidenum">
              <a:rPr lang="en-US" smtClean="0"/>
              <a:t>2</a:t>
            </a:fld>
            <a:endParaRPr lang="en-US"/>
          </a:p>
        </p:txBody>
      </p:sp>
    </p:spTree>
    <p:extLst>
      <p:ext uri="{BB962C8B-B14F-4D97-AF65-F5344CB8AC3E}">
        <p14:creationId xmlns:p14="http://schemas.microsoft.com/office/powerpoint/2010/main" val="386494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Module </a:t>
            </a:r>
            <a:r>
              <a:rPr lang="pt-BR" sz="5400" b="1"/>
              <a:t>E6</a:t>
            </a:r>
            <a:r>
              <a:rPr lang="pt-BR" sz="5400" b="1" dirty="0"/>
              <a:t>(R2) and (</a:t>
            </a:r>
            <a:r>
              <a:rPr lang="pt-BR" sz="5400" b="1"/>
              <a:t>R3)</a:t>
            </a:r>
            <a:br>
              <a:rPr lang="pt-BR" sz="5400" b="1"/>
            </a:br>
            <a:r>
              <a:rPr lang="en-US" sz="5400" b="1"/>
              <a:t>Update </a:t>
            </a:r>
            <a:r>
              <a:rPr lang="en-US" sz="5400" b="1" dirty="0"/>
              <a:t>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dirty="0"/>
          </a:p>
          <a:p>
            <a:r>
              <a:rPr lang="en-US" sz="3200" dirty="0"/>
              <a:t>Principal Investigator Oversight</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19AA2B-CB6F-06E1-9DC1-B0DA117A78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32DF1A-6557-8534-2D5C-34E67C97A14F}"/>
              </a:ext>
            </a:extLst>
          </p:cNvPr>
          <p:cNvSpPr txBox="1"/>
          <p:nvPr/>
        </p:nvSpPr>
        <p:spPr>
          <a:xfrm>
            <a:off x="716280" y="1218198"/>
            <a:ext cx="10759440" cy="2308324"/>
          </a:xfrm>
          <a:prstGeom prst="rect">
            <a:avLst/>
          </a:prstGeom>
          <a:noFill/>
        </p:spPr>
        <p:txBody>
          <a:bodyPr wrap="square" rtlCol="0">
            <a:spAutoFit/>
          </a:bodyPr>
          <a:lstStyle/>
          <a:p>
            <a:r>
              <a:rPr lang="en-US" u="sng" dirty="0"/>
              <a:t>Section 1.63</a:t>
            </a:r>
            <a:r>
              <a:rPr lang="en-US" dirty="0"/>
              <a:t>: “Certified Copy: A copy (irrespective of the type of media used) of the original record that has been verified (i.e., by a dated signature or by generation through a validated process) to have the same information, including data that describe the context, content, and structure, as the original.”</a:t>
            </a:r>
          </a:p>
          <a:p>
            <a:endParaRPr lang="en-US" dirty="0"/>
          </a:p>
          <a:p>
            <a:r>
              <a:rPr lang="en-US" dirty="0"/>
              <a:t>The expectation is that any documents used as source in lieu of the original record (e.g., electronic health records, faxes, emails, etc.) must have evidence that it has been verified to have the same information as the original (e.g. dated signature, validated stamp).  </a:t>
            </a:r>
          </a:p>
          <a:p>
            <a:endParaRPr lang="en-US" dirty="0"/>
          </a:p>
        </p:txBody>
      </p:sp>
      <p:sp>
        <p:nvSpPr>
          <p:cNvPr id="3" name="TextBox 2">
            <a:extLst>
              <a:ext uri="{FF2B5EF4-FFF2-40B4-BE49-F238E27FC236}">
                <a16:creationId xmlns:a16="http://schemas.microsoft.com/office/drawing/2014/main" id="{2976EFF5-1781-2500-7AB3-C2D888530EC1}"/>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412370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4801314"/>
          </a:xfrm>
          <a:prstGeom prst="rect">
            <a:avLst/>
          </a:prstGeom>
          <a:noFill/>
        </p:spPr>
        <p:txBody>
          <a:bodyPr wrap="square" rtlCol="0">
            <a:spAutoFit/>
          </a:bodyPr>
          <a:lstStyle/>
          <a:p>
            <a:r>
              <a:rPr lang="en-US" u="sng" dirty="0"/>
              <a:t>Section 2.3.1</a:t>
            </a:r>
            <a:r>
              <a:rPr lang="en-US" dirty="0"/>
              <a:t>: "The investigator retains the ultimate responsibility and maintains appropriate supervision of the persons or parties undertaking the activities delegated to ensure the rights, safety and well-being of the trial participants and data reliability. “</a:t>
            </a:r>
          </a:p>
          <a:p>
            <a:endParaRPr lang="en-US" dirty="0"/>
          </a:p>
          <a:p>
            <a:r>
              <a:rPr lang="en-US" u="sng" dirty="0"/>
              <a:t>Section 2.3.2</a:t>
            </a:r>
            <a:r>
              <a:rPr lang="en-US" dirty="0"/>
              <a:t>: "The investigator should ensure that persons or parties to whom the investigator has delegated trial-specific activities are appropriately qualified and supervised and are adequately informed about the protocol, the investigational product(s) and their assigned trial activities."</a:t>
            </a:r>
          </a:p>
          <a:p>
            <a:endParaRPr lang="en-US" dirty="0"/>
          </a:p>
          <a:p>
            <a:r>
              <a:rPr lang="en-US" dirty="0"/>
              <a:t>In accordance with ICH E6(R3), Principal Investigators (PIs) retain ultimate responsibility for the conduct of the clinical trial, even when specific tasks are delegated. Delegation must be matched with appropriate supervision and continuous oversight. In a digital and risk-adapted environment, this oversight must extend to </a:t>
            </a:r>
            <a:r>
              <a:rPr lang="en-US" b="1" dirty="0"/>
              <a:t>remote technologies</a:t>
            </a:r>
            <a:r>
              <a:rPr lang="en-US" dirty="0"/>
              <a:t>, </a:t>
            </a:r>
            <a:r>
              <a:rPr lang="en-US" b="1" dirty="0"/>
              <a:t>decentralized elements</a:t>
            </a:r>
            <a:r>
              <a:rPr lang="en-US" dirty="0"/>
              <a:t>, and </a:t>
            </a:r>
            <a:r>
              <a:rPr lang="en-US" b="1" dirty="0"/>
              <a:t>third-party service providers</a:t>
            </a:r>
            <a:r>
              <a:rPr lang="en-US" dirty="0"/>
              <a:t>. </a:t>
            </a:r>
          </a:p>
          <a:p>
            <a:endParaRPr lang="en-US" dirty="0"/>
          </a:p>
          <a:p>
            <a:r>
              <a:rPr lang="en-US" dirty="0"/>
              <a:t>Investigators should:</a:t>
            </a:r>
          </a:p>
          <a:p>
            <a:pPr marL="285750" indent="-285750">
              <a:buFont typeface="Arial" panose="020B0604020202020204" pitchFamily="34" charset="0"/>
              <a:buChar char="•"/>
            </a:pPr>
            <a:r>
              <a:rPr lang="en-US" dirty="0"/>
              <a:t>Implement systems to review data in real-time, especially when collected via electronic platforms.</a:t>
            </a:r>
          </a:p>
          <a:p>
            <a:pPr marL="285750" indent="-285750">
              <a:buFont typeface="Arial" panose="020B0604020202020204" pitchFamily="34" charset="0"/>
              <a:buChar char="•"/>
            </a:pPr>
            <a:r>
              <a:rPr lang="en-US" dirty="0"/>
              <a:t>Document oversight activities (e.g., regular staff meetings, data reviews, audit trails).</a:t>
            </a:r>
          </a:p>
          <a:p>
            <a:pPr marL="285750" indent="-285750">
              <a:buFont typeface="Arial" panose="020B0604020202020204" pitchFamily="34" charset="0"/>
              <a:buChar char="•"/>
            </a:pPr>
            <a:r>
              <a:rPr lang="en-US" dirty="0"/>
              <a:t>Ensure that </a:t>
            </a:r>
            <a:r>
              <a:rPr lang="en-US" b="1" dirty="0"/>
              <a:t>investigator control is not compromised</a:t>
            </a:r>
            <a:r>
              <a:rPr lang="en-US" dirty="0"/>
              <a:t>, even when using external systems or partners.</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E6(R2) and (R3): Guideline for Good </a:t>
            </a:r>
            <a:r>
              <a:rPr lang="en-US" sz="2400"/>
              <a:t>Clinical Practice, Principal </a:t>
            </a:r>
            <a:r>
              <a:rPr lang="en-US" sz="2400" dirty="0"/>
              <a:t>Investigator Oversight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2.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3.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4.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TotalTime>
  <Words>454</Words>
  <Application>Microsoft Office PowerPoint</Application>
  <PresentationFormat>Widescreen</PresentationFormat>
  <Paragraphs>33</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SCRS Site Management Module E6(R2) and (R3) Update Supplement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7</cp:revision>
  <dcterms:created xsi:type="dcterms:W3CDTF">2020-03-16T15:11:30Z</dcterms:created>
  <dcterms:modified xsi:type="dcterms:W3CDTF">2025-07-03T21:50:24Z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