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5"/>
  </p:sldMasterIdLst>
  <p:notesMasterIdLst>
    <p:notesMasterId r:id="rId10"/>
  </p:notesMasterIdLst>
  <p:sldIdLst>
    <p:sldId id="256" r:id="rId6"/>
    <p:sldId id="260" r:id="rId7"/>
    <p:sldId id="259" r:id="rId8"/>
    <p:sldId id="262"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72"/>
  </p:normalViewPr>
  <p:slideViewPr>
    <p:cSldViewPr snapToGrid="0" snapToObjects="1">
      <p:cViewPr varScale="1">
        <p:scale>
          <a:sx n="78" d="100"/>
          <a:sy n="78" d="100"/>
        </p:scale>
        <p:origin x="850"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presProps" Target="presProps.xml"/><Relationship Id="rId5" Type="http://schemas.openxmlformats.org/officeDocument/2006/relationships/slideMaster" Target="slideMasters/slideMaster1.xml"/><Relationship Id="rId10" Type="http://schemas.openxmlformats.org/officeDocument/2006/relationships/notesMaster" Target="notesMasters/notesMaster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7A4CB13-7C8D-4617-B142-42BFE9AFFEB2}" type="datetimeFigureOut">
              <a:rPr lang="en-US" smtClean="0"/>
              <a:t>7/3/2025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687A9E6-6E9F-46B0-811C-49A8A951BB91}" type="slidenum">
              <a:rPr lang="en-US" smtClean="0"/>
              <a:t>‹#›</a:t>
            </a:fld>
            <a:endParaRPr lang="en-US"/>
          </a:p>
        </p:txBody>
      </p:sp>
    </p:spTree>
    <p:extLst>
      <p:ext uri="{BB962C8B-B14F-4D97-AF65-F5344CB8AC3E}">
        <p14:creationId xmlns:p14="http://schemas.microsoft.com/office/powerpoint/2010/main" val="40694204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687A9E6-6E9F-46B0-811C-49A8A951BB91}" type="slidenum">
              <a:rPr lang="en-US" smtClean="0"/>
              <a:t>2</a:t>
            </a:fld>
            <a:endParaRPr lang="en-US"/>
          </a:p>
        </p:txBody>
      </p:sp>
    </p:spTree>
    <p:extLst>
      <p:ext uri="{BB962C8B-B14F-4D97-AF65-F5344CB8AC3E}">
        <p14:creationId xmlns:p14="http://schemas.microsoft.com/office/powerpoint/2010/main" val="38649467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046A288A-FCEA-2A4A-A1CE-BF25654EAF73}" type="datetimeFigureOut">
              <a:rPr lang="en-US" smtClean="0"/>
              <a:t>7/3/2025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93CFC25-4A46-444B-AAAA-C1A42D0E6115}" type="slidenum">
              <a:rPr lang="en-US" smtClean="0"/>
              <a:t>‹#›</a:t>
            </a:fld>
            <a:endParaRPr lang="en-US"/>
          </a:p>
        </p:txBody>
      </p:sp>
    </p:spTree>
    <p:extLst>
      <p:ext uri="{BB962C8B-B14F-4D97-AF65-F5344CB8AC3E}">
        <p14:creationId xmlns:p14="http://schemas.microsoft.com/office/powerpoint/2010/main" val="13455776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6A288A-FCEA-2A4A-A1CE-BF25654EAF73}" type="datetimeFigureOut">
              <a:rPr lang="en-US" smtClean="0"/>
              <a:t>7/3/2025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93CFC25-4A46-444B-AAAA-C1A42D0E6115}" type="slidenum">
              <a:rPr lang="en-US" smtClean="0"/>
              <a:t>‹#›</a:t>
            </a:fld>
            <a:endParaRPr lang="en-US"/>
          </a:p>
        </p:txBody>
      </p:sp>
    </p:spTree>
    <p:extLst>
      <p:ext uri="{BB962C8B-B14F-4D97-AF65-F5344CB8AC3E}">
        <p14:creationId xmlns:p14="http://schemas.microsoft.com/office/powerpoint/2010/main" val="21213993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46A288A-FCEA-2A4A-A1CE-BF25654EAF73}" type="datetimeFigureOut">
              <a:rPr lang="en-US" smtClean="0"/>
              <a:t>7/3/2025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93CFC25-4A46-444B-AAAA-C1A42D0E6115}" type="slidenum">
              <a:rPr lang="en-US" smtClean="0"/>
              <a:t>‹#›</a:t>
            </a:fld>
            <a:endParaRPr lang="en-US"/>
          </a:p>
        </p:txBody>
      </p:sp>
    </p:spTree>
    <p:extLst>
      <p:ext uri="{BB962C8B-B14F-4D97-AF65-F5344CB8AC3E}">
        <p14:creationId xmlns:p14="http://schemas.microsoft.com/office/powerpoint/2010/main" val="18346284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46A288A-FCEA-2A4A-A1CE-BF25654EAF73}" type="datetimeFigureOut">
              <a:rPr lang="en-US" smtClean="0"/>
              <a:t>7/3/2025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93CFC25-4A46-444B-AAAA-C1A42D0E6115}" type="slidenum">
              <a:rPr lang="en-US" smtClean="0"/>
              <a:t>‹#›</a:t>
            </a:fld>
            <a:endParaRPr lang="en-US"/>
          </a:p>
        </p:txBody>
      </p:sp>
    </p:spTree>
    <p:extLst>
      <p:ext uri="{BB962C8B-B14F-4D97-AF65-F5344CB8AC3E}">
        <p14:creationId xmlns:p14="http://schemas.microsoft.com/office/powerpoint/2010/main" val="10301219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46A288A-FCEA-2A4A-A1CE-BF25654EAF73}" type="datetimeFigureOut">
              <a:rPr lang="en-US" smtClean="0"/>
              <a:t>7/3/2025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93CFC25-4A46-444B-AAAA-C1A42D0E6115}" type="slidenum">
              <a:rPr lang="en-US" smtClean="0"/>
              <a:t>‹#›</a:t>
            </a:fld>
            <a:endParaRPr lang="en-US"/>
          </a:p>
        </p:txBody>
      </p:sp>
    </p:spTree>
    <p:extLst>
      <p:ext uri="{BB962C8B-B14F-4D97-AF65-F5344CB8AC3E}">
        <p14:creationId xmlns:p14="http://schemas.microsoft.com/office/powerpoint/2010/main" val="2457792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46A288A-FCEA-2A4A-A1CE-BF25654EAF73}" type="datetimeFigureOut">
              <a:rPr lang="en-US" smtClean="0"/>
              <a:t>7/3/2025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93CFC25-4A46-444B-AAAA-C1A42D0E6115}" type="slidenum">
              <a:rPr lang="en-US" smtClean="0"/>
              <a:t>‹#›</a:t>
            </a:fld>
            <a:endParaRPr lang="en-US"/>
          </a:p>
        </p:txBody>
      </p:sp>
    </p:spTree>
    <p:extLst>
      <p:ext uri="{BB962C8B-B14F-4D97-AF65-F5344CB8AC3E}">
        <p14:creationId xmlns:p14="http://schemas.microsoft.com/office/powerpoint/2010/main" val="12009024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46A288A-FCEA-2A4A-A1CE-BF25654EAF73}" type="datetimeFigureOut">
              <a:rPr lang="en-US" smtClean="0"/>
              <a:t>7/3/2025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93CFC25-4A46-444B-AAAA-C1A42D0E6115}" type="slidenum">
              <a:rPr lang="en-US" smtClean="0"/>
              <a:t>‹#›</a:t>
            </a:fld>
            <a:endParaRPr lang="en-US"/>
          </a:p>
        </p:txBody>
      </p:sp>
    </p:spTree>
    <p:extLst>
      <p:ext uri="{BB962C8B-B14F-4D97-AF65-F5344CB8AC3E}">
        <p14:creationId xmlns:p14="http://schemas.microsoft.com/office/powerpoint/2010/main" val="15155071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46A288A-FCEA-2A4A-A1CE-BF25654EAF73}" type="datetimeFigureOut">
              <a:rPr lang="en-US" smtClean="0"/>
              <a:t>7/3/2025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93CFC25-4A46-444B-AAAA-C1A42D0E6115}" type="slidenum">
              <a:rPr lang="en-US" smtClean="0"/>
              <a:t>‹#›</a:t>
            </a:fld>
            <a:endParaRPr lang="en-US"/>
          </a:p>
        </p:txBody>
      </p:sp>
    </p:spTree>
    <p:extLst>
      <p:ext uri="{BB962C8B-B14F-4D97-AF65-F5344CB8AC3E}">
        <p14:creationId xmlns:p14="http://schemas.microsoft.com/office/powerpoint/2010/main" val="19729695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46A288A-FCEA-2A4A-A1CE-BF25654EAF73}" type="datetimeFigureOut">
              <a:rPr lang="en-US" smtClean="0"/>
              <a:t>7/3/2025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93CFC25-4A46-444B-AAAA-C1A42D0E6115}" type="slidenum">
              <a:rPr lang="en-US" smtClean="0"/>
              <a:t>‹#›</a:t>
            </a:fld>
            <a:endParaRPr lang="en-US"/>
          </a:p>
        </p:txBody>
      </p:sp>
    </p:spTree>
    <p:extLst>
      <p:ext uri="{BB962C8B-B14F-4D97-AF65-F5344CB8AC3E}">
        <p14:creationId xmlns:p14="http://schemas.microsoft.com/office/powerpoint/2010/main" val="4046873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6A288A-FCEA-2A4A-A1CE-BF25654EAF73}" type="datetimeFigureOut">
              <a:rPr lang="en-US" smtClean="0"/>
              <a:t>7/3/2025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93CFC25-4A46-444B-AAAA-C1A42D0E6115}" type="slidenum">
              <a:rPr lang="en-US" smtClean="0"/>
              <a:t>‹#›</a:t>
            </a:fld>
            <a:endParaRPr lang="en-US"/>
          </a:p>
        </p:txBody>
      </p:sp>
    </p:spTree>
    <p:extLst>
      <p:ext uri="{BB962C8B-B14F-4D97-AF65-F5344CB8AC3E}">
        <p14:creationId xmlns:p14="http://schemas.microsoft.com/office/powerpoint/2010/main" val="4989427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6A288A-FCEA-2A4A-A1CE-BF25654EAF73}" type="datetimeFigureOut">
              <a:rPr lang="en-US" smtClean="0"/>
              <a:t>7/3/2025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93CFC25-4A46-444B-AAAA-C1A42D0E6115}" type="slidenum">
              <a:rPr lang="en-US" smtClean="0"/>
              <a:t>‹#›</a:t>
            </a:fld>
            <a:endParaRPr lang="en-US"/>
          </a:p>
        </p:txBody>
      </p:sp>
    </p:spTree>
    <p:extLst>
      <p:ext uri="{BB962C8B-B14F-4D97-AF65-F5344CB8AC3E}">
        <p14:creationId xmlns:p14="http://schemas.microsoft.com/office/powerpoint/2010/main" val="19543892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46A288A-FCEA-2A4A-A1CE-BF25654EAF73}" type="datetimeFigureOut">
              <a:rPr lang="en-US" smtClean="0"/>
              <a:t>7/3/2025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93CFC25-4A46-444B-AAAA-C1A42D0E6115}" type="slidenum">
              <a:rPr lang="en-US" smtClean="0"/>
              <a:t>‹#›</a:t>
            </a:fld>
            <a:endParaRPr lang="en-US"/>
          </a:p>
        </p:txBody>
      </p:sp>
    </p:spTree>
    <p:extLst>
      <p:ext uri="{BB962C8B-B14F-4D97-AF65-F5344CB8AC3E}">
        <p14:creationId xmlns:p14="http://schemas.microsoft.com/office/powerpoint/2010/main" val="3873605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5400" b="1" dirty="0"/>
              <a:t>SCRS Site Management Module </a:t>
            </a:r>
            <a:r>
              <a:rPr lang="pt-BR" sz="5400" b="1"/>
              <a:t>E6</a:t>
            </a:r>
            <a:r>
              <a:rPr lang="pt-BR" sz="5400" b="1" dirty="0"/>
              <a:t>(R2) and (</a:t>
            </a:r>
            <a:r>
              <a:rPr lang="pt-BR" sz="5400" b="1"/>
              <a:t>R3)</a:t>
            </a:r>
            <a:br>
              <a:rPr lang="pt-BR" sz="5400" b="1"/>
            </a:br>
            <a:r>
              <a:rPr lang="en-US" sz="5400" b="1"/>
              <a:t>Update </a:t>
            </a:r>
            <a:r>
              <a:rPr lang="en-US" sz="5400" b="1" dirty="0"/>
              <a:t>Supplement</a:t>
            </a:r>
          </a:p>
        </p:txBody>
      </p:sp>
      <p:sp>
        <p:nvSpPr>
          <p:cNvPr id="3" name="Subtitle 2"/>
          <p:cNvSpPr>
            <a:spLocks noGrp="1"/>
          </p:cNvSpPr>
          <p:nvPr>
            <p:ph type="subTitle" idx="1"/>
          </p:nvPr>
        </p:nvSpPr>
        <p:spPr>
          <a:xfrm>
            <a:off x="1524000" y="3235960"/>
            <a:ext cx="9144000" cy="1655762"/>
          </a:xfrm>
        </p:spPr>
        <p:txBody>
          <a:bodyPr>
            <a:normAutofit/>
          </a:bodyPr>
          <a:lstStyle/>
          <a:p>
            <a:endParaRPr lang="en-US" sz="3200" dirty="0"/>
          </a:p>
          <a:p>
            <a:r>
              <a:rPr lang="en-US" sz="3200" dirty="0"/>
              <a:t>Principal Investigator Oversight</a:t>
            </a:r>
          </a:p>
        </p:txBody>
      </p:sp>
    </p:spTree>
    <p:extLst>
      <p:ext uri="{BB962C8B-B14F-4D97-AF65-F5344CB8AC3E}">
        <p14:creationId xmlns:p14="http://schemas.microsoft.com/office/powerpoint/2010/main" val="16578615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7819AA2B-CB6F-06E1-9DC1-B0DA117A78FC}"/>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DA32DF1A-6557-8534-2D5C-34E67C97A14F}"/>
              </a:ext>
            </a:extLst>
          </p:cNvPr>
          <p:cNvSpPr txBox="1"/>
          <p:nvPr/>
        </p:nvSpPr>
        <p:spPr>
          <a:xfrm>
            <a:off x="716280" y="1218198"/>
            <a:ext cx="10759440" cy="2308324"/>
          </a:xfrm>
          <a:prstGeom prst="rect">
            <a:avLst/>
          </a:prstGeom>
          <a:noFill/>
        </p:spPr>
        <p:txBody>
          <a:bodyPr wrap="square" rtlCol="0">
            <a:spAutoFit/>
          </a:bodyPr>
          <a:lstStyle/>
          <a:p>
            <a:r>
              <a:rPr lang="en-US" u="sng" dirty="0"/>
              <a:t>Section 1.63</a:t>
            </a:r>
            <a:r>
              <a:rPr lang="en-US" dirty="0"/>
              <a:t>: “Certified Copy: A copy (irrespective of the type of media used) of the original record that has been verified (i.e., by a dated signature or by generation through a validated process) to have the same information, including data that describe the context, content, and structure, as the original.”</a:t>
            </a:r>
          </a:p>
          <a:p>
            <a:endParaRPr lang="en-US" dirty="0"/>
          </a:p>
          <a:p>
            <a:r>
              <a:rPr lang="en-US" dirty="0"/>
              <a:t>The expectation is that any documents used as source in lieu of the original record (e.g., electronic health records, faxes, emails, etc.) must have evidence that it has been verified to have the same information as the original (e.g. dated signature, validated stamp).  </a:t>
            </a:r>
          </a:p>
          <a:p>
            <a:endParaRPr lang="en-US" dirty="0"/>
          </a:p>
        </p:txBody>
      </p:sp>
      <p:sp>
        <p:nvSpPr>
          <p:cNvPr id="3" name="TextBox 2">
            <a:extLst>
              <a:ext uri="{FF2B5EF4-FFF2-40B4-BE49-F238E27FC236}">
                <a16:creationId xmlns:a16="http://schemas.microsoft.com/office/drawing/2014/main" id="{2976EFF5-1781-2500-7AB3-C2D888530EC1}"/>
              </a:ext>
            </a:extLst>
          </p:cNvPr>
          <p:cNvSpPr txBox="1"/>
          <p:nvPr/>
        </p:nvSpPr>
        <p:spPr>
          <a:xfrm>
            <a:off x="716280" y="520710"/>
            <a:ext cx="10759440" cy="523220"/>
          </a:xfrm>
          <a:prstGeom prst="rect">
            <a:avLst/>
          </a:prstGeom>
          <a:noFill/>
        </p:spPr>
        <p:txBody>
          <a:bodyPr wrap="square" rtlCol="0">
            <a:spAutoFit/>
          </a:bodyPr>
          <a:lstStyle/>
          <a:p>
            <a:r>
              <a:rPr lang="en-US" sz="2800" b="1" dirty="0">
                <a:solidFill>
                  <a:srgbClr val="006699"/>
                </a:solidFill>
              </a:rPr>
              <a:t>E6(R2) Updates</a:t>
            </a:r>
          </a:p>
        </p:txBody>
      </p:sp>
    </p:spTree>
    <p:extLst>
      <p:ext uri="{BB962C8B-B14F-4D97-AF65-F5344CB8AC3E}">
        <p14:creationId xmlns:p14="http://schemas.microsoft.com/office/powerpoint/2010/main" val="41237019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1A986FA-1B64-6F11-F6A5-D09F0C92CC9A}"/>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1FA7EFA1-1EA9-48EF-94FC-8ECB226D7DE9}"/>
              </a:ext>
            </a:extLst>
          </p:cNvPr>
          <p:cNvSpPr txBox="1"/>
          <p:nvPr/>
        </p:nvSpPr>
        <p:spPr>
          <a:xfrm>
            <a:off x="716280" y="1218198"/>
            <a:ext cx="10759440" cy="4801314"/>
          </a:xfrm>
          <a:prstGeom prst="rect">
            <a:avLst/>
          </a:prstGeom>
          <a:noFill/>
        </p:spPr>
        <p:txBody>
          <a:bodyPr wrap="square" rtlCol="0">
            <a:spAutoFit/>
          </a:bodyPr>
          <a:lstStyle/>
          <a:p>
            <a:r>
              <a:rPr lang="en-US" u="sng" dirty="0"/>
              <a:t>Section 2.3.1</a:t>
            </a:r>
            <a:r>
              <a:rPr lang="en-US" dirty="0"/>
              <a:t>: "The investigator retains the ultimate responsibility and maintains appropriate supervision of the persons or parties undertaking the activities delegated to ensure the rights, safety and well-being of the trial participants and data reliability. “</a:t>
            </a:r>
          </a:p>
          <a:p>
            <a:endParaRPr lang="en-US" dirty="0"/>
          </a:p>
          <a:p>
            <a:r>
              <a:rPr lang="en-US" u="sng" dirty="0"/>
              <a:t>Section 2.3.2</a:t>
            </a:r>
            <a:r>
              <a:rPr lang="en-US" dirty="0"/>
              <a:t>: "The investigator should ensure that persons or parties to whom the investigator has delegated trial-specific activities are appropriately qualified and supervised and are adequately informed about the protocol, the investigational product(s) and their assigned trial activities."</a:t>
            </a:r>
          </a:p>
          <a:p>
            <a:endParaRPr lang="en-US" dirty="0"/>
          </a:p>
          <a:p>
            <a:r>
              <a:rPr lang="en-US" dirty="0"/>
              <a:t>In accordance with ICH E6(R3), Principal Investigators (PIs) retain ultimate responsibility for the conduct of the clinical trial, even when specific tasks are delegated. Delegation must be matched with appropriate supervision and continuous oversight. In a digital and risk-adapted environment, this oversight must extend to </a:t>
            </a:r>
            <a:r>
              <a:rPr lang="en-US" b="1" dirty="0"/>
              <a:t>remote technologies</a:t>
            </a:r>
            <a:r>
              <a:rPr lang="en-US" dirty="0"/>
              <a:t>, </a:t>
            </a:r>
            <a:r>
              <a:rPr lang="en-US" b="1" dirty="0"/>
              <a:t>decentralized elements</a:t>
            </a:r>
            <a:r>
              <a:rPr lang="en-US" dirty="0"/>
              <a:t>, and </a:t>
            </a:r>
            <a:r>
              <a:rPr lang="en-US" b="1" dirty="0"/>
              <a:t>third-party service providers</a:t>
            </a:r>
            <a:r>
              <a:rPr lang="en-US" dirty="0"/>
              <a:t>. </a:t>
            </a:r>
          </a:p>
          <a:p>
            <a:endParaRPr lang="en-US" dirty="0"/>
          </a:p>
          <a:p>
            <a:r>
              <a:rPr lang="en-US" dirty="0"/>
              <a:t>Investigators should:</a:t>
            </a:r>
          </a:p>
          <a:p>
            <a:pPr marL="285750" indent="-285750">
              <a:buFont typeface="Arial" panose="020B0604020202020204" pitchFamily="34" charset="0"/>
              <a:buChar char="•"/>
            </a:pPr>
            <a:r>
              <a:rPr lang="en-US" dirty="0"/>
              <a:t>Implement systems to review data in real-time, especially when collected via electronic platforms.</a:t>
            </a:r>
          </a:p>
          <a:p>
            <a:pPr marL="285750" indent="-285750">
              <a:buFont typeface="Arial" panose="020B0604020202020204" pitchFamily="34" charset="0"/>
              <a:buChar char="•"/>
            </a:pPr>
            <a:r>
              <a:rPr lang="en-US" dirty="0"/>
              <a:t>Document oversight activities (e.g., regular staff meetings, data reviews, audit trails).</a:t>
            </a:r>
          </a:p>
          <a:p>
            <a:pPr marL="285750" indent="-285750">
              <a:buFont typeface="Arial" panose="020B0604020202020204" pitchFamily="34" charset="0"/>
              <a:buChar char="•"/>
            </a:pPr>
            <a:r>
              <a:rPr lang="en-US" dirty="0"/>
              <a:t>Ensure that </a:t>
            </a:r>
            <a:r>
              <a:rPr lang="en-US" b="1" dirty="0"/>
              <a:t>investigator control is not compromised</a:t>
            </a:r>
            <a:r>
              <a:rPr lang="en-US" dirty="0"/>
              <a:t>, even when using external systems or partners.</a:t>
            </a:r>
          </a:p>
        </p:txBody>
      </p:sp>
      <p:sp>
        <p:nvSpPr>
          <p:cNvPr id="3" name="TextBox 2">
            <a:extLst>
              <a:ext uri="{FF2B5EF4-FFF2-40B4-BE49-F238E27FC236}">
                <a16:creationId xmlns:a16="http://schemas.microsoft.com/office/drawing/2014/main" id="{A63A94CB-A518-3B94-F846-9F66CBFF8A75}"/>
              </a:ext>
            </a:extLst>
          </p:cNvPr>
          <p:cNvSpPr txBox="1"/>
          <p:nvPr/>
        </p:nvSpPr>
        <p:spPr>
          <a:xfrm>
            <a:off x="716280" y="520710"/>
            <a:ext cx="10759440" cy="523220"/>
          </a:xfrm>
          <a:prstGeom prst="rect">
            <a:avLst/>
          </a:prstGeom>
          <a:noFill/>
        </p:spPr>
        <p:txBody>
          <a:bodyPr wrap="square" rtlCol="0">
            <a:spAutoFit/>
          </a:bodyPr>
          <a:lstStyle/>
          <a:p>
            <a:r>
              <a:rPr lang="en-US" sz="2800" b="1" dirty="0">
                <a:solidFill>
                  <a:srgbClr val="006699"/>
                </a:solidFill>
              </a:rPr>
              <a:t>E6(R3) Updates</a:t>
            </a:r>
          </a:p>
        </p:txBody>
      </p:sp>
    </p:spTree>
    <p:extLst>
      <p:ext uri="{BB962C8B-B14F-4D97-AF65-F5344CB8AC3E}">
        <p14:creationId xmlns:p14="http://schemas.microsoft.com/office/powerpoint/2010/main" val="32927465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C0191B1-89A3-64AF-D36B-137AD4883C83}"/>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043B0D0F-7397-38EF-B2EA-1E77293C1983}"/>
              </a:ext>
            </a:extLst>
          </p:cNvPr>
          <p:cNvSpPr txBox="1"/>
          <p:nvPr/>
        </p:nvSpPr>
        <p:spPr>
          <a:xfrm>
            <a:off x="716280" y="1218198"/>
            <a:ext cx="10759440" cy="4985980"/>
          </a:xfrm>
          <a:prstGeom prst="rect">
            <a:avLst/>
          </a:prstGeom>
          <a:noFill/>
        </p:spPr>
        <p:txBody>
          <a:bodyPr wrap="square" rtlCol="0">
            <a:spAutoFit/>
          </a:bodyPr>
          <a:lstStyle/>
          <a:p>
            <a:pPr algn="ctr"/>
            <a:endParaRPr lang="en-US" sz="2400" dirty="0"/>
          </a:p>
          <a:p>
            <a:pPr algn="ctr"/>
            <a:r>
              <a:rPr lang="en-US" sz="2400" dirty="0"/>
              <a:t>This is to certify that: </a:t>
            </a:r>
          </a:p>
          <a:p>
            <a:pPr algn="ctr"/>
            <a:endParaRPr lang="en-US" sz="2400" dirty="0"/>
          </a:p>
          <a:p>
            <a:pPr algn="ctr"/>
            <a:r>
              <a:rPr lang="en-US" sz="2400" b="1" dirty="0"/>
              <a:t>(insert name)</a:t>
            </a:r>
          </a:p>
          <a:p>
            <a:pPr algn="ctr"/>
            <a:endParaRPr lang="en-US" sz="2400" b="1" dirty="0"/>
          </a:p>
          <a:p>
            <a:pPr algn="ctr"/>
            <a:endParaRPr lang="en-US" sz="2400" dirty="0"/>
          </a:p>
          <a:p>
            <a:pPr algn="ctr"/>
            <a:r>
              <a:rPr lang="en-US" sz="2400" dirty="0"/>
              <a:t>Has completed reviewing the Topic: ICH E6(R2) and (R3): Guideline for Good </a:t>
            </a:r>
            <a:r>
              <a:rPr lang="en-US" sz="2400"/>
              <a:t>Clinical Practice, Principal </a:t>
            </a:r>
            <a:r>
              <a:rPr lang="en-US" sz="2400" dirty="0"/>
              <a:t>Investigator Oversight Module Update Supplement, on: </a:t>
            </a:r>
          </a:p>
          <a:p>
            <a:pPr algn="ctr"/>
            <a:endParaRPr lang="en-US" sz="2400" dirty="0"/>
          </a:p>
          <a:p>
            <a:pPr algn="ctr"/>
            <a:r>
              <a:rPr lang="en-US" sz="2400" b="1" dirty="0"/>
              <a:t>(insert date) </a:t>
            </a:r>
          </a:p>
          <a:p>
            <a:pPr algn="ctr"/>
            <a:endParaRPr lang="en-US" dirty="0"/>
          </a:p>
          <a:p>
            <a:pPr algn="ctr"/>
            <a:endParaRPr lang="en-US" dirty="0"/>
          </a:p>
          <a:p>
            <a:pPr algn="ctr"/>
            <a:endParaRPr lang="en-US" dirty="0"/>
          </a:p>
          <a:p>
            <a:pPr algn="ctr"/>
            <a:r>
              <a:rPr lang="en-US" sz="1200" i="1" dirty="0"/>
              <a:t>Disclaimer: SCRS does not certify, qualify, endorse, represent or warrant that any clinical trial Investigator or clinical trial site personnel that has completed this Information Program are competent to work on any particular clinical trial or clinical trials generally or are competent to oversee others during clinical trial execution.</a:t>
            </a:r>
          </a:p>
        </p:txBody>
      </p:sp>
      <p:sp>
        <p:nvSpPr>
          <p:cNvPr id="3" name="TextBox 2">
            <a:extLst>
              <a:ext uri="{FF2B5EF4-FFF2-40B4-BE49-F238E27FC236}">
                <a16:creationId xmlns:a16="http://schemas.microsoft.com/office/drawing/2014/main" id="{28422EFD-547D-04AD-192A-E62DF57EB0A0}"/>
              </a:ext>
            </a:extLst>
          </p:cNvPr>
          <p:cNvSpPr txBox="1"/>
          <p:nvPr/>
        </p:nvSpPr>
        <p:spPr>
          <a:xfrm>
            <a:off x="716280" y="520710"/>
            <a:ext cx="10759440" cy="646331"/>
          </a:xfrm>
          <a:prstGeom prst="rect">
            <a:avLst/>
          </a:prstGeom>
          <a:noFill/>
        </p:spPr>
        <p:txBody>
          <a:bodyPr wrap="square" rtlCol="0">
            <a:spAutoFit/>
          </a:bodyPr>
          <a:lstStyle/>
          <a:p>
            <a:pPr algn="ctr"/>
            <a:r>
              <a:rPr lang="en-US" sz="3600" b="1" u="sng" dirty="0">
                <a:solidFill>
                  <a:srgbClr val="006699"/>
                </a:solidFill>
              </a:rPr>
              <a:t>Certificate of Completion</a:t>
            </a:r>
          </a:p>
        </p:txBody>
      </p:sp>
    </p:spTree>
    <p:extLst>
      <p:ext uri="{BB962C8B-B14F-4D97-AF65-F5344CB8AC3E}">
        <p14:creationId xmlns:p14="http://schemas.microsoft.com/office/powerpoint/2010/main" val="429233971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_dlc_DocId xmlns="da7460bd-a988-4074-8adc-b6859d0442c4">YA7Y7DYX2VNK-984736364-873367</_dlc_DocId>
    <_dlc_DocIdUrl xmlns="da7460bd-a988-4074-8adc-b6859d0442c4">
      <Url>https://signantinternal.sharepoint.com/sites/SCRS/_layouts/15/DocIdRedir.aspx?ID=YA7Y7DYX2VNK-984736364-873367</Url>
      <Description>YA7Y7DYX2VNK-984736364-873367</Description>
    </_dlc_DocIdUrl>
    <lcf76f155ced4ddcb4097134ff3c332f xmlns="dd0833f7-cc77-483a-9af1-38a97744ebe2">
      <Terms xmlns="http://schemas.microsoft.com/office/infopath/2007/PartnerControls"/>
    </lcf76f155ced4ddcb4097134ff3c332f>
    <TaxCatchAll xmlns="da7460bd-a988-4074-8adc-b6859d0442c4" xsi:nil="true"/>
    <IconOverlay xmlns="http://schemas.microsoft.com/sharepoint/v4"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4.xml><?xml version="1.0" encoding="utf-8"?>
<ct:contentTypeSchema xmlns:ct="http://schemas.microsoft.com/office/2006/metadata/contentType" xmlns:ma="http://schemas.microsoft.com/office/2006/metadata/properties/metaAttributes" ct:_="" ma:_="" ma:contentTypeName="Document" ma:contentTypeID="0x010100A46EC39279C1EA40A38DD313DBE7AFBA" ma:contentTypeVersion="19" ma:contentTypeDescription="Create a new document." ma:contentTypeScope="" ma:versionID="7125e8afc12342cced29f492fc8b304c">
  <xsd:schema xmlns:xsd="http://www.w3.org/2001/XMLSchema" xmlns:xs="http://www.w3.org/2001/XMLSchema" xmlns:p="http://schemas.microsoft.com/office/2006/metadata/properties" xmlns:ns2="da7460bd-a988-4074-8adc-b6859d0442c4" xmlns:ns3="dd0833f7-cc77-483a-9af1-38a97744ebe2" xmlns:ns4="http://schemas.microsoft.com/sharepoint/v4" targetNamespace="http://schemas.microsoft.com/office/2006/metadata/properties" ma:root="true" ma:fieldsID="61e900b917bfeb9749c080b646fe1d4f" ns2:_="" ns3:_="" ns4:_="">
    <xsd:import namespace="da7460bd-a988-4074-8adc-b6859d0442c4"/>
    <xsd:import namespace="dd0833f7-cc77-483a-9af1-38a97744ebe2"/>
    <xsd:import namespace="http://schemas.microsoft.com/sharepoint/v4"/>
    <xsd:element name="properties">
      <xsd:complexType>
        <xsd:sequence>
          <xsd:element name="documentManagement">
            <xsd:complexType>
              <xsd:all>
                <xsd:element ref="ns2:_dlc_DocId" minOccurs="0"/>
                <xsd:element ref="ns2:_dlc_DocIdUrl" minOccurs="0"/>
                <xsd:element ref="ns2:_dlc_DocIdPersistId" minOccurs="0"/>
                <xsd:element ref="ns2:SharedWithUsers" minOccurs="0"/>
                <xsd:element ref="ns2:SharedWithDetails" minOccurs="0"/>
                <xsd:element ref="ns3:MediaServiceMetadata" minOccurs="0"/>
                <xsd:element ref="ns3:MediaServiceFastMetadata" minOccurs="0"/>
                <xsd:element ref="ns3:MediaLengthInSeconds" minOccurs="0"/>
                <xsd:element ref="ns3:MediaServiceDateTaken" minOccurs="0"/>
                <xsd:element ref="ns3:MediaServiceAutoTags" minOccurs="0"/>
                <xsd:element ref="ns3:MediaServiceGenerationTime" minOccurs="0"/>
                <xsd:element ref="ns3:MediaServiceEventHashCode" minOccurs="0"/>
                <xsd:element ref="ns3:MediaServiceOCR" minOccurs="0"/>
                <xsd:element ref="ns3:MediaServiceAutoKeyPoints" minOccurs="0"/>
                <xsd:element ref="ns3:MediaServiceKeyPoints" minOccurs="0"/>
                <xsd:element ref="ns3:MediaServiceLocation" minOccurs="0"/>
                <xsd:element ref="ns3:lcf76f155ced4ddcb4097134ff3c332f" minOccurs="0"/>
                <xsd:element ref="ns2:TaxCatchAll" minOccurs="0"/>
                <xsd:element ref="ns3:MediaServiceObjectDetectorVersions" minOccurs="0"/>
                <xsd:element ref="ns4:IconOverlay"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a7460bd-a988-4074-8adc-b6859d0442c4"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26" nillable="true" ma:displayName="Taxonomy Catch All Column" ma:hidden="true" ma:list="{98d474c4-8298-4c4e-b9fb-89092b869db0}" ma:internalName="TaxCatchAll" ma:showField="CatchAllData" ma:web="da7460bd-a988-4074-8adc-b6859d0442c4">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dd0833f7-cc77-483a-9af1-38a97744ebe2" elementFormDefault="qualified">
    <xsd:import namespace="http://schemas.microsoft.com/office/2006/documentManagement/types"/>
    <xsd:import namespace="http://schemas.microsoft.com/office/infopath/2007/PartnerControls"/>
    <xsd:element name="MediaServiceMetadata" ma:index="13" nillable="true" ma:displayName="MediaServiceMetadata" ma:hidden="true" ma:internalName="MediaServiceMetadata" ma:readOnly="true">
      <xsd:simpleType>
        <xsd:restriction base="dms:Note"/>
      </xsd:simpleType>
    </xsd:element>
    <xsd:element name="MediaServiceFastMetadata" ma:index="14" nillable="true" ma:displayName="MediaServiceFastMetadata" ma:hidden="true" ma:internalName="MediaServiceFastMetadata" ma:readOnly="true">
      <xsd:simpleType>
        <xsd:restriction base="dms:Note"/>
      </xsd:simpleType>
    </xsd:element>
    <xsd:element name="MediaLengthInSeconds" ma:index="15" nillable="true" ma:displayName="Length (seconds)" ma:internalName="MediaLengthInSeconds" ma:readOnly="true">
      <xsd:simpleType>
        <xsd:restriction base="dms:Unknown"/>
      </xsd:simpleType>
    </xsd:element>
    <xsd:element name="MediaServiceDateTaken" ma:index="16" nillable="true" ma:displayName="MediaServiceDateTaken" ma:hidden="true" ma:internalName="MediaServiceDateTaken" ma:readOnly="true">
      <xsd:simpleType>
        <xsd:restriction base="dms:Text"/>
      </xsd:simpleType>
    </xsd:element>
    <xsd:element name="MediaServiceAutoTags" ma:index="17" nillable="true" ma:displayName="Tags" ma:internalName="MediaServiceAutoTags"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ServiceAutoKeyPoints" ma:index="21" nillable="true" ma:displayName="MediaServiceAutoKeyPoints" ma:hidden="true" ma:internalName="MediaServiceAutoKeyPoints" ma:readOnly="true">
      <xsd:simpleType>
        <xsd:restriction base="dms:Note"/>
      </xsd:simpleType>
    </xsd:element>
    <xsd:element name="MediaServiceKeyPoints" ma:index="22" nillable="true" ma:displayName="KeyPoints" ma:internalName="MediaServiceKeyPoints" ma:readOnly="true">
      <xsd:simpleType>
        <xsd:restriction base="dms:Note">
          <xsd:maxLength value="255"/>
        </xsd:restriction>
      </xsd:simpleType>
    </xsd:element>
    <xsd:element name="MediaServiceLocation" ma:index="23" nillable="true" ma:displayName="Location" ma:internalName="MediaServiceLocation" ma:readOnly="true">
      <xsd:simpleType>
        <xsd:restriction base="dms:Text"/>
      </xsd:simpleType>
    </xsd:element>
    <xsd:element name="lcf76f155ced4ddcb4097134ff3c332f" ma:index="25" nillable="true" ma:taxonomy="true" ma:internalName="lcf76f155ced4ddcb4097134ff3c332f" ma:taxonomyFieldName="MediaServiceImageTags" ma:displayName="Image Tags" ma:readOnly="false" ma:fieldId="{5cf76f15-5ced-4ddc-b409-7134ff3c332f}" ma:taxonomyMulti="true" ma:sspId="a69f8e40-279c-4e8a-a2f9-ce59f145a550"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7"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9"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28" nillable="true" ma:displayName="IconOverlay" ma:hidden="true" ma:internalName="IconOverlay">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40E9B58-9860-4E1D-8086-A4895DEE61C6}">
  <ds:schemaRefs>
    <ds:schemaRef ds:uri="http://schemas.microsoft.com/office/2006/metadata/properties"/>
    <ds:schemaRef ds:uri="http://schemas.microsoft.com/office/infopath/2007/PartnerControls"/>
    <ds:schemaRef ds:uri="da7460bd-a988-4074-8adc-b6859d0442c4"/>
    <ds:schemaRef ds:uri="dd0833f7-cc77-483a-9af1-38a97744ebe2"/>
    <ds:schemaRef ds:uri="http://schemas.microsoft.com/sharepoint/v4"/>
  </ds:schemaRefs>
</ds:datastoreItem>
</file>

<file path=customXml/itemProps2.xml><?xml version="1.0" encoding="utf-8"?>
<ds:datastoreItem xmlns:ds="http://schemas.openxmlformats.org/officeDocument/2006/customXml" ds:itemID="{BC67984F-6D51-42F8-BA97-A7D20EC89265}">
  <ds:schemaRefs>
    <ds:schemaRef ds:uri="http://schemas.microsoft.com/sharepoint/v3/contenttype/forms"/>
  </ds:schemaRefs>
</ds:datastoreItem>
</file>

<file path=customXml/itemProps3.xml><?xml version="1.0" encoding="utf-8"?>
<ds:datastoreItem xmlns:ds="http://schemas.openxmlformats.org/officeDocument/2006/customXml" ds:itemID="{47C61043-4C1A-4075-A9B9-BF65DD7FF78B}">
  <ds:schemaRefs>
    <ds:schemaRef ds:uri="http://schemas.microsoft.com/sharepoint/events"/>
  </ds:schemaRefs>
</ds:datastoreItem>
</file>

<file path=customXml/itemProps4.xml><?xml version="1.0" encoding="utf-8"?>
<ds:datastoreItem xmlns:ds="http://schemas.openxmlformats.org/officeDocument/2006/customXml" ds:itemID="{F274E1D2-D655-45B1-B578-768B5D5CBA8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a7460bd-a988-4074-8adc-b6859d0442c4"/>
    <ds:schemaRef ds:uri="dd0833f7-cc77-483a-9af1-38a97744ebe2"/>
    <ds:schemaRef ds:uri="http://schemas.microsoft.com/sharepoint/v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178</TotalTime>
  <Words>454</Words>
  <Application>Microsoft Office PowerPoint</Application>
  <PresentationFormat>Widescreen</PresentationFormat>
  <Paragraphs>33</Paragraphs>
  <Slides>4</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vt:i4>
      </vt:variant>
    </vt:vector>
  </HeadingPairs>
  <TitlesOfParts>
    <vt:vector size="9" baseType="lpstr">
      <vt:lpstr>Aptos</vt:lpstr>
      <vt:lpstr>Arial</vt:lpstr>
      <vt:lpstr>Calibri</vt:lpstr>
      <vt:lpstr>Calibri Light</vt:lpstr>
      <vt:lpstr>Office Theme</vt:lpstr>
      <vt:lpstr>SCRS Site Management Module E6(R2) and (R3) Update Supplement</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Andrew Dickman</dc:creator>
  <cp:lastModifiedBy>Matt Ascoli</cp:lastModifiedBy>
  <cp:revision>7</cp:revision>
  <dcterms:created xsi:type="dcterms:W3CDTF">2020-03-16T15:11:30Z</dcterms:created>
  <dcterms:modified xsi:type="dcterms:W3CDTF">2025-07-03T21:50:24Z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0x010100A46EC39279C1EA40A38DD313DBE7AFBA</vt:lpwstr>
  </property>
  <property fmtid="{D5CDD505-2E9C-101B-9397-08002B2CF9AE}" pid="3" name="Order">
    <vt:r8>2414800</vt:r8>
  </property>
  <property fmtid="{D5CDD505-2E9C-101B-9397-08002B2CF9AE}" pid="4" name="_dlc_DocIdItemGuid">
    <vt:lpwstr>96ec96be-656d-413b-810a-2f417a731eaa</vt:lpwstr>
  </property>
  <property fmtid="{D5CDD505-2E9C-101B-9397-08002B2CF9AE}" pid="5" name="MediaServiceImageTags">
    <vt:lpwstr/>
  </property>
</Properties>
</file>