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
  </p:notesMasterIdLst>
  <p:sldIdLst>
    <p:sldId id="256"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4CB13-7C8D-4617-B142-42BFE9AFFEB2}"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7A9E6-6E9F-46B0-811C-49A8A951BB91}" type="slidenum">
              <a:rPr lang="en-US" smtClean="0"/>
              <a:t>‹#›</a:t>
            </a:fld>
            <a:endParaRPr lang="en-US"/>
          </a:p>
        </p:txBody>
      </p:sp>
    </p:spTree>
    <p:extLst>
      <p:ext uri="{BB962C8B-B14F-4D97-AF65-F5344CB8AC3E}">
        <p14:creationId xmlns:p14="http://schemas.microsoft.com/office/powerpoint/2010/main" val="40694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A288A-FCEA-2A4A-A1CE-BF25654EAF73}"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288A-FCEA-2A4A-A1CE-BF25654EAF73}"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288A-FCEA-2A4A-A1CE-BF25654EAF73}"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288A-FCEA-2A4A-A1CE-BF25654EAF73}" type="datetimeFigureOut">
              <a:rPr lang="en-US" smtClean="0"/>
              <a:t>7/3/2025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CFC25-4A46-444B-AAAA-C1A42D0E6115}" type="slidenum">
              <a:rPr lang="en-US" smtClean="0"/>
              <a:t>‹#›</a:t>
            </a:fld>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SCRS Site Management </a:t>
            </a:r>
            <a:r>
              <a:rPr lang="en-US" sz="5400" b="1"/>
              <a:t>Module E6(R3) Update </a:t>
            </a:r>
            <a:r>
              <a:rPr lang="en-US" sz="5400" b="1" dirty="0"/>
              <a:t>Supplement</a:t>
            </a:r>
          </a:p>
        </p:txBody>
      </p:sp>
      <p:sp>
        <p:nvSpPr>
          <p:cNvPr id="3" name="Subtitle 2"/>
          <p:cNvSpPr>
            <a:spLocks noGrp="1"/>
          </p:cNvSpPr>
          <p:nvPr>
            <p:ph type="subTitle" idx="1"/>
          </p:nvPr>
        </p:nvSpPr>
        <p:spPr>
          <a:xfrm>
            <a:off x="1524000" y="3235960"/>
            <a:ext cx="9144000" cy="1655762"/>
          </a:xfrm>
        </p:spPr>
        <p:txBody>
          <a:bodyPr>
            <a:normAutofit/>
          </a:bodyPr>
          <a:lstStyle/>
          <a:p>
            <a:endParaRPr lang="en-US" sz="3200" dirty="0"/>
          </a:p>
          <a:p>
            <a:r>
              <a:rPr lang="en-US" sz="3200" dirty="0"/>
              <a:t>Monitoring and Auditing</a:t>
            </a:r>
          </a:p>
        </p:txBody>
      </p:sp>
    </p:spTree>
    <p:extLst>
      <p:ext uri="{BB962C8B-B14F-4D97-AF65-F5344CB8AC3E}">
        <p14:creationId xmlns:p14="http://schemas.microsoft.com/office/powerpoint/2010/main" val="16578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A986FA-1B64-6F11-F6A5-D09F0C92CC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A7EFA1-1EA9-48EF-94FC-8ECB226D7DE9}"/>
              </a:ext>
            </a:extLst>
          </p:cNvPr>
          <p:cNvSpPr txBox="1"/>
          <p:nvPr/>
        </p:nvSpPr>
        <p:spPr>
          <a:xfrm>
            <a:off x="716280" y="1218198"/>
            <a:ext cx="10759440" cy="3416320"/>
          </a:xfrm>
          <a:prstGeom prst="rect">
            <a:avLst/>
          </a:prstGeom>
          <a:noFill/>
        </p:spPr>
        <p:txBody>
          <a:bodyPr wrap="square" rtlCol="0">
            <a:spAutoFit/>
          </a:bodyPr>
          <a:lstStyle/>
          <a:p>
            <a:r>
              <a:rPr lang="en-US" u="sng" dirty="0"/>
              <a:t>Section 3.9.1</a:t>
            </a:r>
            <a:r>
              <a:rPr lang="en-US" dirty="0"/>
              <a:t>: "The sponsor should develop a monitoring strategy that is tailored to the specific trial and is based on the trial's objectives, design, complexity, blinding, size, and endpoints."</a:t>
            </a:r>
          </a:p>
          <a:p>
            <a:endParaRPr lang="en-US" dirty="0"/>
          </a:p>
          <a:p>
            <a:r>
              <a:rPr lang="en-US" dirty="0"/>
              <a:t>ICH E6(R3) emphasizes a </a:t>
            </a:r>
            <a:r>
              <a:rPr lang="en-US" b="1" dirty="0"/>
              <a:t>fit-for-purpose, risk-based monitoring strategy</a:t>
            </a:r>
            <a:r>
              <a:rPr lang="en-US" dirty="0"/>
              <a:t> that aligns with trial complexity and endpoints. Sites should expect both remote and in-person monitoring activities and be prepared to demonstrate how </a:t>
            </a:r>
            <a:r>
              <a:rPr lang="en-US" b="1" dirty="0"/>
              <a:t>data integrity and subject protection </a:t>
            </a:r>
            <a:r>
              <a:rPr lang="en-US" dirty="0"/>
              <a:t>are preserved in either model.</a:t>
            </a:r>
          </a:p>
          <a:p>
            <a:endParaRPr lang="en-US" dirty="0"/>
          </a:p>
          <a:p>
            <a:r>
              <a:rPr lang="en-US" dirty="0"/>
              <a:t>Investigators should:</a:t>
            </a:r>
          </a:p>
          <a:p>
            <a:pPr marL="285750" indent="-285750">
              <a:buFont typeface="Arial" panose="020B0604020202020204" pitchFamily="34" charset="0"/>
              <a:buChar char="•"/>
            </a:pPr>
            <a:r>
              <a:rPr lang="en-US" dirty="0"/>
              <a:t>Document how risk levels are assessed at the site level (e.g., staffing changes, technology use).</a:t>
            </a:r>
          </a:p>
          <a:p>
            <a:pPr marL="285750" indent="-285750">
              <a:buFont typeface="Arial" panose="020B0604020202020204" pitchFamily="34" charset="0"/>
              <a:buChar char="•"/>
            </a:pPr>
            <a:r>
              <a:rPr lang="en-US" dirty="0"/>
              <a:t>Prepare for </a:t>
            </a:r>
            <a:r>
              <a:rPr lang="en-US" b="1" dirty="0"/>
              <a:t>targeted source data verification</a:t>
            </a:r>
            <a:r>
              <a:rPr lang="en-US" dirty="0"/>
              <a:t> based on risk indicators.</a:t>
            </a:r>
          </a:p>
          <a:p>
            <a:pPr marL="285750" indent="-285750">
              <a:buFont typeface="Arial" panose="020B0604020202020204" pitchFamily="34" charset="0"/>
              <a:buChar char="•"/>
            </a:pPr>
            <a:r>
              <a:rPr lang="en-US" dirty="0"/>
              <a:t>Ensure </a:t>
            </a:r>
            <a:r>
              <a:rPr lang="en-US" b="1" dirty="0"/>
              <a:t>investigator oversight remains visible and well-documented</a:t>
            </a:r>
            <a:r>
              <a:rPr lang="en-US" dirty="0"/>
              <a:t>, especially in decentralized or hybrid trial models.</a:t>
            </a:r>
          </a:p>
        </p:txBody>
      </p:sp>
      <p:sp>
        <p:nvSpPr>
          <p:cNvPr id="3" name="TextBox 2">
            <a:extLst>
              <a:ext uri="{FF2B5EF4-FFF2-40B4-BE49-F238E27FC236}">
                <a16:creationId xmlns:a16="http://schemas.microsoft.com/office/drawing/2014/main" id="{A63A94CB-A518-3B94-F846-9F66CBFF8A75}"/>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E6(R3) Updates</a:t>
            </a:r>
          </a:p>
        </p:txBody>
      </p:sp>
    </p:spTree>
    <p:extLst>
      <p:ext uri="{BB962C8B-B14F-4D97-AF65-F5344CB8AC3E}">
        <p14:creationId xmlns:p14="http://schemas.microsoft.com/office/powerpoint/2010/main" val="329274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0191B1-89A3-64AF-D36B-137AD4883C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3B0D0F-7397-38EF-B2EA-1E77293C1983}"/>
              </a:ext>
            </a:extLst>
          </p:cNvPr>
          <p:cNvSpPr txBox="1"/>
          <p:nvPr/>
        </p:nvSpPr>
        <p:spPr>
          <a:xfrm>
            <a:off x="716280" y="1218198"/>
            <a:ext cx="10759440" cy="4985980"/>
          </a:xfrm>
          <a:prstGeom prst="rect">
            <a:avLst/>
          </a:prstGeom>
          <a:noFill/>
        </p:spPr>
        <p:txBody>
          <a:bodyPr wrap="square" rtlCol="0">
            <a:spAutoFit/>
          </a:bodyPr>
          <a:lstStyle/>
          <a:p>
            <a:pPr algn="ctr"/>
            <a:endParaRPr lang="en-US" sz="2400" dirty="0"/>
          </a:p>
          <a:p>
            <a:pPr algn="ctr"/>
            <a:r>
              <a:rPr lang="en-US" sz="2400" dirty="0"/>
              <a:t>This is to certify that: </a:t>
            </a:r>
          </a:p>
          <a:p>
            <a:pPr algn="ctr"/>
            <a:endParaRPr lang="en-US" sz="2400" dirty="0"/>
          </a:p>
          <a:p>
            <a:pPr algn="ctr"/>
            <a:r>
              <a:rPr lang="en-US" sz="2400" b="1" dirty="0"/>
              <a:t>(insert name)</a:t>
            </a:r>
          </a:p>
          <a:p>
            <a:pPr algn="ctr"/>
            <a:endParaRPr lang="en-US" sz="2400" b="1" dirty="0"/>
          </a:p>
          <a:p>
            <a:pPr algn="ctr"/>
            <a:endParaRPr lang="en-US" sz="2400" dirty="0"/>
          </a:p>
          <a:p>
            <a:pPr algn="ctr"/>
            <a:r>
              <a:rPr lang="en-US" sz="2400" dirty="0"/>
              <a:t>Has completed reviewing the Topic: ICH E6(R3): Guideline for Good Clinical Practice, Monitoring and Auditing Module Update Supplement, on: </a:t>
            </a:r>
          </a:p>
          <a:p>
            <a:pPr algn="ctr"/>
            <a:endParaRPr lang="en-US" sz="2400" dirty="0"/>
          </a:p>
          <a:p>
            <a:pPr algn="ctr"/>
            <a:r>
              <a:rPr lang="en-US" sz="2400" b="1" dirty="0"/>
              <a:t>(insert date) </a:t>
            </a:r>
          </a:p>
          <a:p>
            <a:pPr algn="ctr"/>
            <a:endParaRPr lang="en-US" dirty="0"/>
          </a:p>
          <a:p>
            <a:pPr algn="ctr"/>
            <a:endParaRPr lang="en-US" dirty="0"/>
          </a:p>
          <a:p>
            <a:pPr algn="ctr"/>
            <a:endParaRPr lang="en-US" dirty="0"/>
          </a:p>
          <a:p>
            <a:pPr algn="ctr"/>
            <a:r>
              <a:rPr lang="en-US" sz="1200" i="1" dirty="0"/>
              <a:t>Disclaimer: SCRS does not certify, qualify, endorse, represent or warrant that any clinical trial Investigator or clinical trial site personnel that has completed this Information Program are competent to work on any particular clinical trial or clinical trials generally or are competent to oversee others during clinical trial execution.</a:t>
            </a:r>
          </a:p>
        </p:txBody>
      </p:sp>
      <p:sp>
        <p:nvSpPr>
          <p:cNvPr id="3" name="TextBox 2">
            <a:extLst>
              <a:ext uri="{FF2B5EF4-FFF2-40B4-BE49-F238E27FC236}">
                <a16:creationId xmlns:a16="http://schemas.microsoft.com/office/drawing/2014/main" id="{28422EFD-547D-04AD-192A-E62DF57EB0A0}"/>
              </a:ext>
            </a:extLst>
          </p:cNvPr>
          <p:cNvSpPr txBox="1"/>
          <p:nvPr/>
        </p:nvSpPr>
        <p:spPr>
          <a:xfrm>
            <a:off x="716280" y="520710"/>
            <a:ext cx="10759440" cy="646331"/>
          </a:xfrm>
          <a:prstGeom prst="rect">
            <a:avLst/>
          </a:prstGeom>
          <a:noFill/>
        </p:spPr>
        <p:txBody>
          <a:bodyPr wrap="square" rtlCol="0">
            <a:spAutoFit/>
          </a:bodyPr>
          <a:lstStyle/>
          <a:p>
            <a:pPr algn="ctr"/>
            <a:r>
              <a:rPr lang="en-US" sz="3600" b="1" u="sng" dirty="0">
                <a:solidFill>
                  <a:srgbClr val="006699"/>
                </a:solidFill>
              </a:rPr>
              <a:t>Certificate of Completion</a:t>
            </a:r>
          </a:p>
        </p:txBody>
      </p:sp>
    </p:spTree>
    <p:extLst>
      <p:ext uri="{BB962C8B-B14F-4D97-AF65-F5344CB8AC3E}">
        <p14:creationId xmlns:p14="http://schemas.microsoft.com/office/powerpoint/2010/main" val="429233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6EC39279C1EA40A38DD313DBE7AFBA" ma:contentTypeVersion="19" ma:contentTypeDescription="Create a new document." ma:contentTypeScope="" ma:versionID="7125e8afc12342cced29f492fc8b304c">
  <xsd:schema xmlns:xsd="http://www.w3.org/2001/XMLSchema" xmlns:xs="http://www.w3.org/2001/XMLSchema" xmlns:p="http://schemas.microsoft.com/office/2006/metadata/properties" xmlns:ns2="da7460bd-a988-4074-8adc-b6859d0442c4" xmlns:ns3="dd0833f7-cc77-483a-9af1-38a97744ebe2" xmlns:ns4="http://schemas.microsoft.com/sharepoint/v4" targetNamespace="http://schemas.microsoft.com/office/2006/metadata/properties" ma:root="true" ma:fieldsID="61e900b917bfeb9749c080b646fe1d4f" ns2:_="" ns3:_="" ns4:_="">
    <xsd:import namespace="da7460bd-a988-4074-8adc-b6859d0442c4"/>
    <xsd:import namespace="dd0833f7-cc77-483a-9af1-38a97744ebe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4:IconOverla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460bd-a988-4074-8adc-b6859d0442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8d474c4-8298-4c4e-b9fb-89092b869db0}" ma:internalName="TaxCatchAll" ma:showField="CatchAllData" ma:web="da7460bd-a988-4074-8adc-b6859d0442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833f7-cc77-483a-9af1-38a97744ebe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69f8e40-279c-4e8a-a2f9-ce59f145a5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a7460bd-a988-4074-8adc-b6859d0442c4">YA7Y7DYX2VNK-984736364-873367</_dlc_DocId>
    <_dlc_DocIdUrl xmlns="da7460bd-a988-4074-8adc-b6859d0442c4">
      <Url>https://signantinternal.sharepoint.com/sites/SCRS/_layouts/15/DocIdRedir.aspx?ID=YA7Y7DYX2VNK-984736364-873367</Url>
      <Description>YA7Y7DYX2VNK-984736364-873367</Description>
    </_dlc_DocIdUrl>
    <lcf76f155ced4ddcb4097134ff3c332f xmlns="dd0833f7-cc77-483a-9af1-38a97744ebe2">
      <Terms xmlns="http://schemas.microsoft.com/office/infopath/2007/PartnerControls"/>
    </lcf76f155ced4ddcb4097134ff3c332f>
    <TaxCatchAll xmlns="da7460bd-a988-4074-8adc-b6859d0442c4" xsi:nil="true"/>
    <IconOverlay xmlns="http://schemas.microsoft.com/sharepoint/v4" xsi:nil="true"/>
  </documentManagement>
</p:properties>
</file>

<file path=customXml/itemProps1.xml><?xml version="1.0" encoding="utf-8"?>
<ds:datastoreItem xmlns:ds="http://schemas.openxmlformats.org/officeDocument/2006/customXml" ds:itemID="{F274E1D2-D655-45B1-B578-768B5D5CB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460bd-a988-4074-8adc-b6859d0442c4"/>
    <ds:schemaRef ds:uri="dd0833f7-cc77-483a-9af1-38a97744ebe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C61043-4C1A-4075-A9B9-BF65DD7FF78B}">
  <ds:schemaRefs>
    <ds:schemaRef ds:uri="http://schemas.microsoft.com/sharepoint/events"/>
  </ds:schemaRefs>
</ds:datastoreItem>
</file>

<file path=customXml/itemProps3.xml><?xml version="1.0" encoding="utf-8"?>
<ds:datastoreItem xmlns:ds="http://schemas.openxmlformats.org/officeDocument/2006/customXml" ds:itemID="{BC67984F-6D51-42F8-BA97-A7D20EC89265}">
  <ds:schemaRefs>
    <ds:schemaRef ds:uri="http://schemas.microsoft.com/sharepoint/v3/contenttype/forms"/>
  </ds:schemaRefs>
</ds:datastoreItem>
</file>

<file path=customXml/itemProps4.xml><?xml version="1.0" encoding="utf-8"?>
<ds:datastoreItem xmlns:ds="http://schemas.openxmlformats.org/officeDocument/2006/customXml" ds:itemID="{C40E9B58-9860-4E1D-8086-A4895DEE61C6}">
  <ds:schemaRefs>
    <ds:schemaRef ds:uri="http://schemas.microsoft.com/office/2006/metadata/properties"/>
    <ds:schemaRef ds:uri="http://schemas.microsoft.com/office/infopath/2007/PartnerControls"/>
    <ds:schemaRef ds:uri="da7460bd-a988-4074-8adc-b6859d0442c4"/>
    <ds:schemaRef ds:uri="dd0833f7-cc77-483a-9af1-38a97744ebe2"/>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177</TotalTime>
  <Words>249</Words>
  <Application>Microsoft Office PowerPoint</Application>
  <PresentationFormat>Widescreen</PresentationFormat>
  <Paragraphs>26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Calibri</vt:lpstr>
      <vt:lpstr>Calibri Light</vt:lpstr>
      <vt:lpstr>Office Theme</vt:lpstr>
      <vt:lpstr>SCRS Site Management Module E6(R3) Update Supplement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Dickman</dc:creator>
  <cp:lastModifiedBy>Matt Ascoli</cp:lastModifiedBy>
  <cp:revision>9</cp:revision>
  <dcterms:created xsi:type="dcterms:W3CDTF">2020-03-16T15:11:30Z</dcterms:created>
  <dcterms:modified xsi:type="dcterms:W3CDTF">2025-07-03T21:49:16Z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0x010100A46EC39279C1EA40A38DD313DBE7AFBA</vt:lpwstr>
  </property>
  <property fmtid="{D5CDD505-2E9C-101B-9397-08002B2CF9AE}" pid="3" name="Order">
    <vt:r8>2414800</vt:r8>
  </property>
  <property fmtid="{D5CDD505-2E9C-101B-9397-08002B2CF9AE}" pid="4" name="_dlc_DocIdItemGuid">
    <vt:lpwstr>96ec96be-656d-413b-810a-2f417a731eaa</vt:lpwstr>
  </property>
  <property fmtid="{D5CDD505-2E9C-101B-9397-08002B2CF9AE}" pid="5" name="MediaServiceImageTags">
    <vt:lpwstr/>
  </property>
</Properties>
</file>