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sldIdLst>
    <p:sldId id="256" r:id="rId6"/>
    <p:sldId id="260"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7A9E6-6E9F-46B0-811C-49A8A951BB91}" type="slidenum">
              <a:rPr lang="en-US" smtClean="0"/>
              <a:t>2</a:t>
            </a:fld>
            <a:endParaRPr lang="en-US"/>
          </a:p>
        </p:txBody>
      </p:sp>
    </p:spTree>
    <p:extLst>
      <p:ext uri="{BB962C8B-B14F-4D97-AF65-F5344CB8AC3E}">
        <p14:creationId xmlns:p14="http://schemas.microsoft.com/office/powerpoint/2010/main" val="386494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a:t>
            </a:r>
            <a:r>
              <a:rPr lang="en-US" sz="5400" b="1"/>
              <a:t>Module </a:t>
            </a:r>
            <a:r>
              <a:rPr lang="pt-BR" sz="5400" b="1"/>
              <a:t>E6</a:t>
            </a:r>
            <a:r>
              <a:rPr lang="pt-BR" sz="5400" b="1" dirty="0"/>
              <a:t>(R2) and (R3)</a:t>
            </a:r>
            <a:br>
              <a:rPr lang="pt-BR" sz="5400" b="1" dirty="0"/>
            </a:br>
            <a:r>
              <a:rPr lang="en-US" sz="5400" b="1" dirty="0"/>
              <a:t>Update 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a:p>
          <a:p>
            <a:r>
              <a:rPr lang="en-US" sz="3200"/>
              <a:t>Essential Documents for a Clinical Study</a:t>
            </a:r>
            <a:endParaRPr lang="en-US" sz="3200" dirty="0"/>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19AA2B-CB6F-06E1-9DC1-B0DA117A78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32DF1A-6557-8534-2D5C-34E67C97A14F}"/>
              </a:ext>
            </a:extLst>
          </p:cNvPr>
          <p:cNvSpPr txBox="1"/>
          <p:nvPr/>
        </p:nvSpPr>
        <p:spPr>
          <a:xfrm>
            <a:off x="716280" y="1218198"/>
            <a:ext cx="10759440" cy="4801314"/>
          </a:xfrm>
          <a:prstGeom prst="rect">
            <a:avLst/>
          </a:prstGeom>
          <a:noFill/>
        </p:spPr>
        <p:txBody>
          <a:bodyPr wrap="square" rtlCol="0">
            <a:spAutoFit/>
          </a:bodyPr>
          <a:lstStyle/>
          <a:p>
            <a:r>
              <a:rPr lang="en-US" u="sng" dirty="0"/>
              <a:t>Section 8</a:t>
            </a:r>
            <a:r>
              <a:rPr lang="en-US" dirty="0"/>
              <a:t>: “The sponsor and investigator/institution should maintain a record of the location(s) of their respective essential documents including source documents. The storage system used during the trial and for archiving (irrespective of the type of media used) should provide for document identification, version history, search, and retrieval. Essential documents for the trial should be supplemented or may be reduced where justified (in advance of trial initiation) based on the importance and relevance of the specific documents to the trial. The sponsor should ensure that the investigator has control of and continuous access to the CRF data reported to the sponsor. The sponsor should not have exclusive control of those data. When a copy is used to replace an original document (e.g., source documents, CRF), the copy should fulfill the requirements for certified copies. The investigator/institution should have control of all essential documents and records generated by the investigator/institution before, during, and after the trial.”</a:t>
            </a:r>
          </a:p>
          <a:p>
            <a:endParaRPr lang="en-US" dirty="0"/>
          </a:p>
          <a:p>
            <a:r>
              <a:rPr lang="en-US" dirty="0"/>
              <a:t>The investigator/institution should maintain control at all times of essential and source documents.  A record detailing the location of documents should be created at the start of the study and updated throughout the trial when applicable. This listing is particularly applicable to documents stored outside of the Investigator Site File (regulatory binder)– for example, the study contract. The investigator should ensure a copy of the eCRF data is received at the end of the study on media with “read only” access.  </a:t>
            </a:r>
          </a:p>
          <a:p>
            <a:endParaRPr lang="en-US" dirty="0"/>
          </a:p>
        </p:txBody>
      </p:sp>
      <p:sp>
        <p:nvSpPr>
          <p:cNvPr id="3" name="TextBox 2">
            <a:extLst>
              <a:ext uri="{FF2B5EF4-FFF2-40B4-BE49-F238E27FC236}">
                <a16:creationId xmlns:a16="http://schemas.microsoft.com/office/drawing/2014/main" id="{2976EFF5-1781-2500-7AB3-C2D888530EC1}"/>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412370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3693319"/>
          </a:xfrm>
          <a:prstGeom prst="rect">
            <a:avLst/>
          </a:prstGeom>
          <a:noFill/>
        </p:spPr>
        <p:txBody>
          <a:bodyPr wrap="square" rtlCol="0">
            <a:spAutoFit/>
          </a:bodyPr>
          <a:lstStyle/>
          <a:p>
            <a:r>
              <a:rPr lang="en-US" u="sng" dirty="0"/>
              <a:t>Section 2.12.1</a:t>
            </a:r>
            <a:r>
              <a:rPr lang="en-US" dirty="0"/>
              <a:t>: "The investigator should ensure that the storage system used during the trial and for archiving (irrespective of the type of media used) provides for document identification, version history, search, and retrieval."</a:t>
            </a:r>
          </a:p>
          <a:p>
            <a:endParaRPr lang="en-US" dirty="0"/>
          </a:p>
          <a:p>
            <a:r>
              <a:rPr lang="en-US" dirty="0"/>
              <a:t>ICH E6(R3) expands upon expectations for the </a:t>
            </a:r>
            <a:r>
              <a:rPr lang="en-US" b="1" dirty="0"/>
              <a:t>management and control of essential documents</a:t>
            </a:r>
            <a:r>
              <a:rPr lang="en-US" dirty="0"/>
              <a:t>, particularly in digital formats. The guidance emphasizes systems that allow for </a:t>
            </a:r>
            <a:r>
              <a:rPr lang="en-US" b="1" dirty="0"/>
              <a:t>version control, secure access, audit trails, and searchability</a:t>
            </a:r>
            <a:r>
              <a:rPr lang="en-US" dirty="0"/>
              <a:t>.</a:t>
            </a:r>
          </a:p>
          <a:p>
            <a:endParaRPr lang="en-US" dirty="0"/>
          </a:p>
          <a:p>
            <a:r>
              <a:rPr lang="en-US" dirty="0"/>
              <a:t>Investigators should:</a:t>
            </a:r>
          </a:p>
          <a:p>
            <a:pPr marL="285750" indent="-285750">
              <a:buFont typeface="Arial" panose="020B0604020202020204" pitchFamily="34" charset="0"/>
              <a:buChar char="•"/>
            </a:pPr>
            <a:r>
              <a:rPr lang="en-US" dirty="0"/>
              <a:t>Maintain a </a:t>
            </a:r>
            <a:r>
              <a:rPr lang="en-US" b="1" dirty="0"/>
              <a:t>document location record</a:t>
            </a:r>
            <a:r>
              <a:rPr lang="en-US" dirty="0"/>
              <a:t> across all systems and storage environments.</a:t>
            </a:r>
          </a:p>
          <a:p>
            <a:pPr marL="285750" indent="-285750">
              <a:buFont typeface="Arial" panose="020B0604020202020204" pitchFamily="34" charset="0"/>
              <a:buChar char="•"/>
            </a:pPr>
            <a:r>
              <a:rPr lang="en-US" dirty="0"/>
              <a:t>Assure that </a:t>
            </a:r>
            <a:r>
              <a:rPr lang="en-US" b="1" dirty="0"/>
              <a:t>investigator access and control is preserved</a:t>
            </a:r>
            <a:r>
              <a:rPr lang="en-US" dirty="0"/>
              <a:t>, especially for CRF/eCRF data.</a:t>
            </a:r>
          </a:p>
          <a:p>
            <a:pPr marL="285750" indent="-285750">
              <a:buFont typeface="Arial" panose="020B0604020202020204" pitchFamily="34" charset="0"/>
              <a:buChar char="•"/>
            </a:pPr>
            <a:r>
              <a:rPr lang="en-US" dirty="0"/>
              <a:t>Understand what constitutes a </a:t>
            </a:r>
            <a:r>
              <a:rPr lang="en-US" b="1" dirty="0"/>
              <a:t>certified electronic copy </a:t>
            </a:r>
            <a:r>
              <a:rPr lang="en-US" dirty="0"/>
              <a:t>and maintain appropriate procedures for archiving, access, and retention.</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E6(R2) and (R3): Guideline for Good Clinical Practice, Essential Documents for a Clinical Study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2.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3.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C61043-4C1A-4075-A9B9-BF65DD7FF78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181</TotalTime>
  <Words>548</Words>
  <Application>Microsoft Office PowerPoint</Application>
  <PresentationFormat>Widescreen</PresentationFormat>
  <Paragraphs>31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SCRS Site Management Module E6(R2) and (R3) Update Supplement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9</cp:revision>
  <dcterms:created xsi:type="dcterms:W3CDTF">2020-03-16T15:11:30Z</dcterms:created>
  <dcterms:modified xsi:type="dcterms:W3CDTF">2025-07-03T21:50:48Z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