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10"/>
  </p:notesMasterIdLst>
  <p:sldIdLst>
    <p:sldId id="256" r:id="rId6"/>
    <p:sldId id="260" r:id="rId7"/>
    <p:sldId id="259"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2"/>
  </p:normalViewPr>
  <p:slideViewPr>
    <p:cSldViewPr snapToGrid="0" snapToObjects="1">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presProps" Target="presProps.xml"/><Relationship Id="rId5" Type="http://schemas.openxmlformats.org/officeDocument/2006/relationships/slideMaster" Target="slideMasters/slideMaster1.xml"/><Relationship Id="rId10"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A4CB13-7C8D-4617-B142-42BFE9AFFEB2}" type="datetimeFigureOut">
              <a:rPr lang="en-US" smtClean="0"/>
              <a:t>7/3/2025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87A9E6-6E9F-46B0-811C-49A8A951BB91}" type="slidenum">
              <a:rPr lang="en-US" smtClean="0"/>
              <a:t>‹#›</a:t>
            </a:fld>
            <a:endParaRPr lang="en-US"/>
          </a:p>
        </p:txBody>
      </p:sp>
    </p:spTree>
    <p:extLst>
      <p:ext uri="{BB962C8B-B14F-4D97-AF65-F5344CB8AC3E}">
        <p14:creationId xmlns:p14="http://schemas.microsoft.com/office/powerpoint/2010/main" val="4069420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87A9E6-6E9F-46B0-811C-49A8A951BB91}" type="slidenum">
              <a:rPr lang="en-US" smtClean="0"/>
              <a:t>2</a:t>
            </a:fld>
            <a:endParaRPr lang="en-US"/>
          </a:p>
        </p:txBody>
      </p:sp>
    </p:spTree>
    <p:extLst>
      <p:ext uri="{BB962C8B-B14F-4D97-AF65-F5344CB8AC3E}">
        <p14:creationId xmlns:p14="http://schemas.microsoft.com/office/powerpoint/2010/main" val="3864946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345577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2121399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834628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6A288A-FCEA-2A4A-A1CE-BF25654EAF73}"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030121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6A288A-FCEA-2A4A-A1CE-BF25654EAF73}" type="datetimeFigureOut">
              <a:rPr lang="en-US" smtClean="0"/>
              <a:t>7/3/2025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245779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6A288A-FCEA-2A4A-A1CE-BF25654EAF73}" type="datetimeFigureOut">
              <a:rPr lang="en-US" smtClean="0"/>
              <a:t>7/3/2025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200902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6A288A-FCEA-2A4A-A1CE-BF25654EAF73}" type="datetimeFigureOut">
              <a:rPr lang="en-US" smtClean="0"/>
              <a:t>7/3/2025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515507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6A288A-FCEA-2A4A-A1CE-BF25654EAF73}"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972969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6A288A-FCEA-2A4A-A1CE-BF25654EAF73}"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404687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498942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954389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6A288A-FCEA-2A4A-A1CE-BF25654EAF73}" type="datetimeFigureOut">
              <a:rPr lang="en-US" smtClean="0"/>
              <a:t>7/3/2025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3CFC25-4A46-444B-AAAA-C1A42D0E6115}" type="slidenum">
              <a:rPr lang="en-US" smtClean="0"/>
              <a:t>‹#›</a:t>
            </a:fld>
            <a:endParaRPr lang="en-US"/>
          </a:p>
        </p:txBody>
      </p:sp>
    </p:spTree>
    <p:extLst>
      <p:ext uri="{BB962C8B-B14F-4D97-AF65-F5344CB8AC3E}">
        <p14:creationId xmlns:p14="http://schemas.microsoft.com/office/powerpoint/2010/main" val="3873605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a:t>SCRS Site Management </a:t>
            </a:r>
            <a:r>
              <a:rPr lang="en-US" sz="5400" b="1"/>
              <a:t>Module </a:t>
            </a:r>
            <a:r>
              <a:rPr lang="pt-BR" sz="5400" b="1"/>
              <a:t>E6</a:t>
            </a:r>
            <a:r>
              <a:rPr lang="pt-BR" sz="5400" b="1" dirty="0"/>
              <a:t>(R2) and (R3)</a:t>
            </a:r>
            <a:br>
              <a:rPr lang="pt-BR" sz="5400" b="1" dirty="0"/>
            </a:br>
            <a:r>
              <a:rPr lang="en-US" sz="5400" b="1" dirty="0"/>
              <a:t>Update Supplement</a:t>
            </a:r>
          </a:p>
        </p:txBody>
      </p:sp>
      <p:sp>
        <p:nvSpPr>
          <p:cNvPr id="3" name="Subtitle 2"/>
          <p:cNvSpPr>
            <a:spLocks noGrp="1"/>
          </p:cNvSpPr>
          <p:nvPr>
            <p:ph type="subTitle" idx="1"/>
          </p:nvPr>
        </p:nvSpPr>
        <p:spPr>
          <a:xfrm>
            <a:off x="1524000" y="3235960"/>
            <a:ext cx="9144000" cy="1655762"/>
          </a:xfrm>
        </p:spPr>
        <p:txBody>
          <a:bodyPr>
            <a:normAutofit/>
          </a:bodyPr>
          <a:lstStyle/>
          <a:p>
            <a:endParaRPr lang="en-US" sz="3200"/>
          </a:p>
          <a:p>
            <a:r>
              <a:rPr lang="en-US" sz="3200"/>
              <a:t>Essential Documents for a Clinical Study</a:t>
            </a:r>
            <a:endParaRPr lang="en-US" sz="3200" dirty="0"/>
          </a:p>
        </p:txBody>
      </p:sp>
    </p:spTree>
    <p:extLst>
      <p:ext uri="{BB962C8B-B14F-4D97-AF65-F5344CB8AC3E}">
        <p14:creationId xmlns:p14="http://schemas.microsoft.com/office/powerpoint/2010/main" val="1657861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819AA2B-CB6F-06E1-9DC1-B0DA117A78F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A32DF1A-6557-8534-2D5C-34E67C97A14F}"/>
              </a:ext>
            </a:extLst>
          </p:cNvPr>
          <p:cNvSpPr txBox="1"/>
          <p:nvPr/>
        </p:nvSpPr>
        <p:spPr>
          <a:xfrm>
            <a:off x="716280" y="1218198"/>
            <a:ext cx="10759440" cy="4801314"/>
          </a:xfrm>
          <a:prstGeom prst="rect">
            <a:avLst/>
          </a:prstGeom>
          <a:noFill/>
        </p:spPr>
        <p:txBody>
          <a:bodyPr wrap="square" rtlCol="0">
            <a:spAutoFit/>
          </a:bodyPr>
          <a:lstStyle/>
          <a:p>
            <a:r>
              <a:rPr lang="en-US" u="sng" dirty="0"/>
              <a:t>Section 8</a:t>
            </a:r>
            <a:r>
              <a:rPr lang="en-US" dirty="0"/>
              <a:t>: “The sponsor and investigator/institution should maintain a record of the location(s) of their respective essential documents including source documents. The storage system used during the trial and for archiving (irrespective of the type of media used) should provide for document identification, version history, search, and retrieval. Essential documents for the trial should be supplemented or may be reduced where justified (in advance of trial initiation) based on the importance and relevance of the specific documents to the trial. The sponsor should ensure that the investigator has control of and continuous access to the CRF data reported to the sponsor. The sponsor should not have exclusive control of those data. When a copy is used to replace an original document (e.g., source documents, CRF), the copy should fulfill the requirements for certified copies. The investigator/institution should have control of all essential documents and records generated by the investigator/institution before, during, and after the trial.”</a:t>
            </a:r>
          </a:p>
          <a:p>
            <a:endParaRPr lang="en-US" dirty="0"/>
          </a:p>
          <a:p>
            <a:r>
              <a:rPr lang="en-US" dirty="0"/>
              <a:t>The investigator/institution should maintain control at all times of essential and source documents.  A record detailing the location of documents should be created at the start of the study and updated throughout the trial when applicable. This listing is particularly applicable to documents stored outside of the Investigator Site File (regulatory binder)– for example, the study contract. The investigator should ensure a copy of the eCRF data is received at the end of the study on media with “read only” access.  </a:t>
            </a:r>
          </a:p>
          <a:p>
            <a:endParaRPr lang="en-US" dirty="0"/>
          </a:p>
        </p:txBody>
      </p:sp>
      <p:sp>
        <p:nvSpPr>
          <p:cNvPr id="3" name="TextBox 2">
            <a:extLst>
              <a:ext uri="{FF2B5EF4-FFF2-40B4-BE49-F238E27FC236}">
                <a16:creationId xmlns:a16="http://schemas.microsoft.com/office/drawing/2014/main" id="{2976EFF5-1781-2500-7AB3-C2D888530EC1}"/>
              </a:ext>
            </a:extLst>
          </p:cNvPr>
          <p:cNvSpPr txBox="1"/>
          <p:nvPr/>
        </p:nvSpPr>
        <p:spPr>
          <a:xfrm>
            <a:off x="716280" y="520710"/>
            <a:ext cx="10759440" cy="523220"/>
          </a:xfrm>
          <a:prstGeom prst="rect">
            <a:avLst/>
          </a:prstGeom>
          <a:noFill/>
        </p:spPr>
        <p:txBody>
          <a:bodyPr wrap="square" rtlCol="0">
            <a:spAutoFit/>
          </a:bodyPr>
          <a:lstStyle/>
          <a:p>
            <a:r>
              <a:rPr lang="en-US" sz="2800" b="1" dirty="0">
                <a:solidFill>
                  <a:srgbClr val="006699"/>
                </a:solidFill>
              </a:rPr>
              <a:t>E6(R2) Updates</a:t>
            </a:r>
          </a:p>
        </p:txBody>
      </p:sp>
    </p:spTree>
    <p:extLst>
      <p:ext uri="{BB962C8B-B14F-4D97-AF65-F5344CB8AC3E}">
        <p14:creationId xmlns:p14="http://schemas.microsoft.com/office/powerpoint/2010/main" val="4123701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1A986FA-1B64-6F11-F6A5-D09F0C92CC9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FA7EFA1-1EA9-48EF-94FC-8ECB226D7DE9}"/>
              </a:ext>
            </a:extLst>
          </p:cNvPr>
          <p:cNvSpPr txBox="1"/>
          <p:nvPr/>
        </p:nvSpPr>
        <p:spPr>
          <a:xfrm>
            <a:off x="716280" y="1218198"/>
            <a:ext cx="10759440" cy="3693319"/>
          </a:xfrm>
          <a:prstGeom prst="rect">
            <a:avLst/>
          </a:prstGeom>
          <a:noFill/>
        </p:spPr>
        <p:txBody>
          <a:bodyPr wrap="square" rtlCol="0">
            <a:spAutoFit/>
          </a:bodyPr>
          <a:lstStyle/>
          <a:p>
            <a:r>
              <a:rPr lang="en-US" u="sng" dirty="0"/>
              <a:t>Section 2.12.1</a:t>
            </a:r>
            <a:r>
              <a:rPr lang="en-US" dirty="0"/>
              <a:t>: "The investigator should ensure that the storage system used during the trial and for archiving (irrespective of the type of media used) provides for document identification, version history, search, and retrieval."</a:t>
            </a:r>
          </a:p>
          <a:p>
            <a:endParaRPr lang="en-US" dirty="0"/>
          </a:p>
          <a:p>
            <a:r>
              <a:rPr lang="en-US" dirty="0"/>
              <a:t>ICH E6(R3) expands upon expectations for the </a:t>
            </a:r>
            <a:r>
              <a:rPr lang="en-US" b="1" dirty="0"/>
              <a:t>management and control of essential documents</a:t>
            </a:r>
            <a:r>
              <a:rPr lang="en-US" dirty="0"/>
              <a:t>, particularly in digital formats. The guidance emphasizes systems that allow for </a:t>
            </a:r>
            <a:r>
              <a:rPr lang="en-US" b="1" dirty="0"/>
              <a:t>version control, secure access, audit trails, and searchability</a:t>
            </a:r>
            <a:r>
              <a:rPr lang="en-US" dirty="0"/>
              <a:t>.</a:t>
            </a:r>
          </a:p>
          <a:p>
            <a:endParaRPr lang="en-US" dirty="0"/>
          </a:p>
          <a:p>
            <a:r>
              <a:rPr lang="en-US" dirty="0"/>
              <a:t>Investigators should:</a:t>
            </a:r>
          </a:p>
          <a:p>
            <a:pPr marL="285750" indent="-285750">
              <a:buFont typeface="Arial" panose="020B0604020202020204" pitchFamily="34" charset="0"/>
              <a:buChar char="•"/>
            </a:pPr>
            <a:r>
              <a:rPr lang="en-US" dirty="0"/>
              <a:t>Maintain a </a:t>
            </a:r>
            <a:r>
              <a:rPr lang="en-US" b="1" dirty="0"/>
              <a:t>document location record</a:t>
            </a:r>
            <a:r>
              <a:rPr lang="en-US" dirty="0"/>
              <a:t> across all systems and storage environments.</a:t>
            </a:r>
          </a:p>
          <a:p>
            <a:pPr marL="285750" indent="-285750">
              <a:buFont typeface="Arial" panose="020B0604020202020204" pitchFamily="34" charset="0"/>
              <a:buChar char="•"/>
            </a:pPr>
            <a:r>
              <a:rPr lang="en-US" dirty="0"/>
              <a:t>Assure that </a:t>
            </a:r>
            <a:r>
              <a:rPr lang="en-US" b="1" dirty="0"/>
              <a:t>investigator access and control is preserved</a:t>
            </a:r>
            <a:r>
              <a:rPr lang="en-US" dirty="0"/>
              <a:t>, especially for CRF/eCRF data.</a:t>
            </a:r>
          </a:p>
          <a:p>
            <a:pPr marL="285750" indent="-285750">
              <a:buFont typeface="Arial" panose="020B0604020202020204" pitchFamily="34" charset="0"/>
              <a:buChar char="•"/>
            </a:pPr>
            <a:r>
              <a:rPr lang="en-US" dirty="0"/>
              <a:t>Understand what constitutes a </a:t>
            </a:r>
            <a:r>
              <a:rPr lang="en-US" b="1" dirty="0"/>
              <a:t>certified electronic copy </a:t>
            </a:r>
            <a:r>
              <a:rPr lang="en-US" dirty="0"/>
              <a:t>and maintain appropriate procedures for archiving, access, and retention.</a:t>
            </a:r>
          </a:p>
        </p:txBody>
      </p:sp>
      <p:sp>
        <p:nvSpPr>
          <p:cNvPr id="3" name="TextBox 2">
            <a:extLst>
              <a:ext uri="{FF2B5EF4-FFF2-40B4-BE49-F238E27FC236}">
                <a16:creationId xmlns:a16="http://schemas.microsoft.com/office/drawing/2014/main" id="{A63A94CB-A518-3B94-F846-9F66CBFF8A75}"/>
              </a:ext>
            </a:extLst>
          </p:cNvPr>
          <p:cNvSpPr txBox="1"/>
          <p:nvPr/>
        </p:nvSpPr>
        <p:spPr>
          <a:xfrm>
            <a:off x="716280" y="520710"/>
            <a:ext cx="10759440" cy="523220"/>
          </a:xfrm>
          <a:prstGeom prst="rect">
            <a:avLst/>
          </a:prstGeom>
          <a:noFill/>
        </p:spPr>
        <p:txBody>
          <a:bodyPr wrap="square" rtlCol="0">
            <a:spAutoFit/>
          </a:bodyPr>
          <a:lstStyle/>
          <a:p>
            <a:r>
              <a:rPr lang="en-US" sz="2800" b="1" dirty="0">
                <a:solidFill>
                  <a:srgbClr val="006699"/>
                </a:solidFill>
              </a:rPr>
              <a:t>E6(R3) Updates</a:t>
            </a:r>
          </a:p>
        </p:txBody>
      </p:sp>
    </p:spTree>
    <p:extLst>
      <p:ext uri="{BB962C8B-B14F-4D97-AF65-F5344CB8AC3E}">
        <p14:creationId xmlns:p14="http://schemas.microsoft.com/office/powerpoint/2010/main" val="3292746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C0191B1-89A3-64AF-D36B-137AD4883C8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3B0D0F-7397-38EF-B2EA-1E77293C1983}"/>
              </a:ext>
            </a:extLst>
          </p:cNvPr>
          <p:cNvSpPr txBox="1"/>
          <p:nvPr/>
        </p:nvSpPr>
        <p:spPr>
          <a:xfrm>
            <a:off x="716280" y="1218198"/>
            <a:ext cx="10759440" cy="4985980"/>
          </a:xfrm>
          <a:prstGeom prst="rect">
            <a:avLst/>
          </a:prstGeom>
          <a:noFill/>
        </p:spPr>
        <p:txBody>
          <a:bodyPr wrap="square" rtlCol="0">
            <a:spAutoFit/>
          </a:bodyPr>
          <a:lstStyle/>
          <a:p>
            <a:pPr algn="ctr"/>
            <a:endParaRPr lang="en-US" sz="2400" dirty="0"/>
          </a:p>
          <a:p>
            <a:pPr algn="ctr"/>
            <a:r>
              <a:rPr lang="en-US" sz="2400" dirty="0"/>
              <a:t>This is to certify that: </a:t>
            </a:r>
          </a:p>
          <a:p>
            <a:pPr algn="ctr"/>
            <a:endParaRPr lang="en-US" sz="2400" dirty="0"/>
          </a:p>
          <a:p>
            <a:pPr algn="ctr"/>
            <a:r>
              <a:rPr lang="en-US" sz="2400" b="1" dirty="0"/>
              <a:t>(insert name)</a:t>
            </a:r>
          </a:p>
          <a:p>
            <a:pPr algn="ctr"/>
            <a:endParaRPr lang="en-US" sz="2400" b="1" dirty="0"/>
          </a:p>
          <a:p>
            <a:pPr algn="ctr"/>
            <a:endParaRPr lang="en-US" sz="2400" dirty="0"/>
          </a:p>
          <a:p>
            <a:pPr algn="ctr"/>
            <a:r>
              <a:rPr lang="en-US" sz="2400" dirty="0"/>
              <a:t>Has completed reviewing the Topic: ICH E6(R2) and (R3): Guideline for Good Clinical Practice, Essential Documents for a Clinical Study Module Update Supplement, on: </a:t>
            </a:r>
          </a:p>
          <a:p>
            <a:pPr algn="ctr"/>
            <a:endParaRPr lang="en-US" sz="2400" dirty="0"/>
          </a:p>
          <a:p>
            <a:pPr algn="ctr"/>
            <a:r>
              <a:rPr lang="en-US" sz="2400" b="1" dirty="0"/>
              <a:t>(insert date) </a:t>
            </a:r>
          </a:p>
          <a:p>
            <a:pPr algn="ctr"/>
            <a:endParaRPr lang="en-US" dirty="0"/>
          </a:p>
          <a:p>
            <a:pPr algn="ctr"/>
            <a:endParaRPr lang="en-US" dirty="0"/>
          </a:p>
          <a:p>
            <a:pPr algn="ctr"/>
            <a:endParaRPr lang="en-US" dirty="0"/>
          </a:p>
          <a:p>
            <a:pPr algn="ctr"/>
            <a:r>
              <a:rPr lang="en-US" sz="1200" i="1" dirty="0"/>
              <a:t>Disclaimer: SCRS does not certify, qualify, endorse, represent or warrant that any clinical trial Investigator or clinical trial site personnel that has completed this Information Program are competent to work on any particular clinical trial or clinical trials generally or are competent to oversee others during clinical trial execution.</a:t>
            </a:r>
          </a:p>
        </p:txBody>
      </p:sp>
      <p:sp>
        <p:nvSpPr>
          <p:cNvPr id="3" name="TextBox 2">
            <a:extLst>
              <a:ext uri="{FF2B5EF4-FFF2-40B4-BE49-F238E27FC236}">
                <a16:creationId xmlns:a16="http://schemas.microsoft.com/office/drawing/2014/main" id="{28422EFD-547D-04AD-192A-E62DF57EB0A0}"/>
              </a:ext>
            </a:extLst>
          </p:cNvPr>
          <p:cNvSpPr txBox="1"/>
          <p:nvPr/>
        </p:nvSpPr>
        <p:spPr>
          <a:xfrm>
            <a:off x="716280" y="520710"/>
            <a:ext cx="10759440" cy="646331"/>
          </a:xfrm>
          <a:prstGeom prst="rect">
            <a:avLst/>
          </a:prstGeom>
          <a:noFill/>
        </p:spPr>
        <p:txBody>
          <a:bodyPr wrap="square" rtlCol="0">
            <a:spAutoFit/>
          </a:bodyPr>
          <a:lstStyle/>
          <a:p>
            <a:pPr algn="ctr"/>
            <a:r>
              <a:rPr lang="en-US" sz="3600" b="1" u="sng" dirty="0">
                <a:solidFill>
                  <a:srgbClr val="006699"/>
                </a:solidFill>
              </a:rPr>
              <a:t>Certificate of Completion</a:t>
            </a:r>
          </a:p>
        </p:txBody>
      </p:sp>
    </p:spTree>
    <p:extLst>
      <p:ext uri="{BB962C8B-B14F-4D97-AF65-F5344CB8AC3E}">
        <p14:creationId xmlns:p14="http://schemas.microsoft.com/office/powerpoint/2010/main" val="42923397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da7460bd-a988-4074-8adc-b6859d0442c4">YA7Y7DYX2VNK-984736364-873367</_dlc_DocId>
    <_dlc_DocIdUrl xmlns="da7460bd-a988-4074-8adc-b6859d0442c4">
      <Url>https://signantinternal.sharepoint.com/sites/SCRS/_layouts/15/DocIdRedir.aspx?ID=YA7Y7DYX2VNK-984736364-873367</Url>
      <Description>YA7Y7DYX2VNK-984736364-873367</Description>
    </_dlc_DocIdUrl>
    <lcf76f155ced4ddcb4097134ff3c332f xmlns="dd0833f7-cc77-483a-9af1-38a97744ebe2">
      <Terms xmlns="http://schemas.microsoft.com/office/infopath/2007/PartnerControls"/>
    </lcf76f155ced4ddcb4097134ff3c332f>
    <TaxCatchAll xmlns="da7460bd-a988-4074-8adc-b6859d0442c4" xsi:nil="true"/>
    <IconOverlay xmlns="http://schemas.microsoft.com/sharepoint/v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46EC39279C1EA40A38DD313DBE7AFBA" ma:contentTypeVersion="19" ma:contentTypeDescription="Create a new document." ma:contentTypeScope="" ma:versionID="7125e8afc12342cced29f492fc8b304c">
  <xsd:schema xmlns:xsd="http://www.w3.org/2001/XMLSchema" xmlns:xs="http://www.w3.org/2001/XMLSchema" xmlns:p="http://schemas.microsoft.com/office/2006/metadata/properties" xmlns:ns2="da7460bd-a988-4074-8adc-b6859d0442c4" xmlns:ns3="dd0833f7-cc77-483a-9af1-38a97744ebe2" xmlns:ns4="http://schemas.microsoft.com/sharepoint/v4" targetNamespace="http://schemas.microsoft.com/office/2006/metadata/properties" ma:root="true" ma:fieldsID="61e900b917bfeb9749c080b646fe1d4f" ns2:_="" ns3:_="" ns4:_="">
    <xsd:import namespace="da7460bd-a988-4074-8adc-b6859d0442c4"/>
    <xsd:import namespace="dd0833f7-cc77-483a-9af1-38a97744ebe2"/>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LengthInSecond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3:lcf76f155ced4ddcb4097134ff3c332f" minOccurs="0"/>
                <xsd:element ref="ns2:TaxCatchAll" minOccurs="0"/>
                <xsd:element ref="ns3:MediaServiceObjectDetectorVersions" minOccurs="0"/>
                <xsd:element ref="ns4:IconOverlay"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7460bd-a988-4074-8adc-b6859d0442c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98d474c4-8298-4c4e-b9fb-89092b869db0}" ma:internalName="TaxCatchAll" ma:showField="CatchAllData" ma:web="da7460bd-a988-4074-8adc-b6859d0442c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d0833f7-cc77-483a-9af1-38a97744ebe2"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LengthInSeconds" ma:index="15" nillable="true" ma:displayName="Length (seconds)" ma:internalName="MediaLengthInSeconds" ma:readOnly="true">
      <xsd:simpleType>
        <xsd:restriction base="dms:Unknow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a69f8e40-279c-4e8a-a2f9-ce59f145a55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C67984F-6D51-42F8-BA97-A7D20EC89265}">
  <ds:schemaRefs>
    <ds:schemaRef ds:uri="http://schemas.microsoft.com/sharepoint/v3/contenttype/forms"/>
  </ds:schemaRefs>
</ds:datastoreItem>
</file>

<file path=customXml/itemProps2.xml><?xml version="1.0" encoding="utf-8"?>
<ds:datastoreItem xmlns:ds="http://schemas.openxmlformats.org/officeDocument/2006/customXml" ds:itemID="{C40E9B58-9860-4E1D-8086-A4895DEE61C6}">
  <ds:schemaRefs>
    <ds:schemaRef ds:uri="http://schemas.microsoft.com/office/2006/metadata/properties"/>
    <ds:schemaRef ds:uri="http://schemas.microsoft.com/office/infopath/2007/PartnerControls"/>
    <ds:schemaRef ds:uri="da7460bd-a988-4074-8adc-b6859d0442c4"/>
    <ds:schemaRef ds:uri="dd0833f7-cc77-483a-9af1-38a97744ebe2"/>
    <ds:schemaRef ds:uri="http://schemas.microsoft.com/sharepoint/v4"/>
  </ds:schemaRefs>
</ds:datastoreItem>
</file>

<file path=customXml/itemProps3.xml><?xml version="1.0" encoding="utf-8"?>
<ds:datastoreItem xmlns:ds="http://schemas.openxmlformats.org/officeDocument/2006/customXml" ds:itemID="{F274E1D2-D655-45B1-B578-768B5D5CBA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7460bd-a988-4074-8adc-b6859d0442c4"/>
    <ds:schemaRef ds:uri="dd0833f7-cc77-483a-9af1-38a97744ebe2"/>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47C61043-4C1A-4075-A9B9-BF65DD7FF78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181</TotalTime>
  <Words>548</Words>
  <Application>Microsoft Office PowerPoint</Application>
  <PresentationFormat>Widescreen</PresentationFormat>
  <Paragraphs>31</Paragraphs>
  <Slides>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Arial</vt:lpstr>
      <vt:lpstr>Calibri</vt:lpstr>
      <vt:lpstr>Calibri Light</vt:lpstr>
      <vt:lpstr>Office Theme</vt:lpstr>
      <vt:lpstr>SCRS Site Management Module E6(R2) and (R3) Update Supplement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Dickman</dc:creator>
  <cp:lastModifiedBy>Matt Ascoli</cp:lastModifiedBy>
  <cp:revision>9</cp:revision>
  <dcterms:created xsi:type="dcterms:W3CDTF">2020-03-16T15:11:30Z</dcterms:created>
  <dcterms:modified xsi:type="dcterms:W3CDTF">2025-07-03T21:50:48Z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0x010100A46EC39279C1EA40A38DD313DBE7AFBA</vt:lpwstr>
  </property>
  <property fmtid="{D5CDD505-2E9C-101B-9397-08002B2CF9AE}" pid="3" name="Order">
    <vt:r8>2414800</vt:r8>
  </property>
  <property fmtid="{D5CDD505-2E9C-101B-9397-08002B2CF9AE}" pid="4" name="_dlc_DocIdItemGuid">
    <vt:lpwstr>96ec96be-656d-413b-810a-2f417a731eaa</vt:lpwstr>
  </property>
  <property fmtid="{D5CDD505-2E9C-101B-9397-08002B2CF9AE}" pid="5" name="MediaServiceImageTags">
    <vt:lpwstr/>
  </property>
</Properties>
</file>