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1"/>
  </p:notesMasterIdLst>
  <p:sldIdLst>
    <p:sldId id="256" r:id="rId6"/>
    <p:sldId id="260" r:id="rId7"/>
    <p:sldId id="263" r:id="rId8"/>
    <p:sldId id="259"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snapToObjects="1">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4CB13-7C8D-4617-B142-42BFE9AFFEB2}"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7A9E6-6E9F-46B0-811C-49A8A951BB91}" type="slidenum">
              <a:rPr lang="en-US" smtClean="0"/>
              <a:t>‹#›</a:t>
            </a:fld>
            <a:endParaRPr lang="en-US"/>
          </a:p>
        </p:txBody>
      </p:sp>
    </p:spTree>
    <p:extLst>
      <p:ext uri="{BB962C8B-B14F-4D97-AF65-F5344CB8AC3E}">
        <p14:creationId xmlns:p14="http://schemas.microsoft.com/office/powerpoint/2010/main" val="40694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7A9E6-6E9F-46B0-811C-49A8A951BB91}" type="slidenum">
              <a:rPr lang="en-US" smtClean="0"/>
              <a:t>2</a:t>
            </a:fld>
            <a:endParaRPr lang="en-US"/>
          </a:p>
        </p:txBody>
      </p:sp>
    </p:spTree>
    <p:extLst>
      <p:ext uri="{BB962C8B-B14F-4D97-AF65-F5344CB8AC3E}">
        <p14:creationId xmlns:p14="http://schemas.microsoft.com/office/powerpoint/2010/main" val="3864946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8BB92-5D51-D419-7145-7323DA394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393AE-342F-BE88-7995-ED7D101494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87654-2831-C073-2CFA-39D692C672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8D36BD-4871-05EC-3510-C6C587B73F30}"/>
              </a:ext>
            </a:extLst>
          </p:cNvPr>
          <p:cNvSpPr>
            <a:spLocks noGrp="1"/>
          </p:cNvSpPr>
          <p:nvPr>
            <p:ph type="sldNum" sz="quarter" idx="5"/>
          </p:nvPr>
        </p:nvSpPr>
        <p:spPr/>
        <p:txBody>
          <a:bodyPr/>
          <a:lstStyle/>
          <a:p>
            <a:fld id="{6687A9E6-6E9F-46B0-811C-49A8A951BB91}" type="slidenum">
              <a:rPr lang="en-US" smtClean="0"/>
              <a:t>3</a:t>
            </a:fld>
            <a:endParaRPr lang="en-US"/>
          </a:p>
        </p:txBody>
      </p:sp>
    </p:spTree>
    <p:extLst>
      <p:ext uri="{BB962C8B-B14F-4D97-AF65-F5344CB8AC3E}">
        <p14:creationId xmlns:p14="http://schemas.microsoft.com/office/powerpoint/2010/main" val="350023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A288A-FCEA-2A4A-A1CE-BF25654EAF73}"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288A-FCEA-2A4A-A1CE-BF25654EAF73}"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288A-FCEA-2A4A-A1CE-BF25654EAF73}"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288A-FCEA-2A4A-A1CE-BF25654EAF73}" type="datetimeFigureOut">
              <a:rPr lang="en-US" smtClean="0"/>
              <a:t>7/3/2025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CFC25-4A46-444B-AAAA-C1A42D0E6115}" type="slidenum">
              <a:rPr lang="en-US" smtClean="0"/>
              <a:t>‹#›</a:t>
            </a:fld>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SCRS Site Management Module </a:t>
            </a:r>
            <a:r>
              <a:rPr lang="pt-BR" sz="5400" b="1"/>
              <a:t>E6</a:t>
            </a:r>
            <a:r>
              <a:rPr lang="pt-BR" sz="5400" b="1" dirty="0"/>
              <a:t>(R2) and (</a:t>
            </a:r>
            <a:r>
              <a:rPr lang="pt-BR" sz="5400" b="1"/>
              <a:t>R3)</a:t>
            </a:r>
            <a:br>
              <a:rPr lang="pt-BR" sz="5400" b="1"/>
            </a:br>
            <a:r>
              <a:rPr lang="en-US" sz="5400" b="1"/>
              <a:t>Update </a:t>
            </a:r>
            <a:r>
              <a:rPr lang="en-US" sz="5400" b="1" dirty="0"/>
              <a:t>Supplement</a:t>
            </a:r>
          </a:p>
        </p:txBody>
      </p:sp>
      <p:sp>
        <p:nvSpPr>
          <p:cNvPr id="3" name="Subtitle 2"/>
          <p:cNvSpPr>
            <a:spLocks noGrp="1"/>
          </p:cNvSpPr>
          <p:nvPr>
            <p:ph type="subTitle" idx="1"/>
          </p:nvPr>
        </p:nvSpPr>
        <p:spPr>
          <a:xfrm>
            <a:off x="1524000" y="3235960"/>
            <a:ext cx="9144000" cy="1655762"/>
          </a:xfrm>
        </p:spPr>
        <p:txBody>
          <a:bodyPr>
            <a:normAutofit/>
          </a:bodyPr>
          <a:lstStyle/>
          <a:p>
            <a:endParaRPr lang="en-US" sz="3200" dirty="0"/>
          </a:p>
          <a:p>
            <a:r>
              <a:rPr lang="en-US" sz="3200" dirty="0"/>
              <a:t>Delegation and Training</a:t>
            </a:r>
          </a:p>
          <a:p>
            <a:endParaRPr lang="en-US" sz="3200" dirty="0"/>
          </a:p>
        </p:txBody>
      </p:sp>
    </p:spTree>
    <p:extLst>
      <p:ext uri="{BB962C8B-B14F-4D97-AF65-F5344CB8AC3E}">
        <p14:creationId xmlns:p14="http://schemas.microsoft.com/office/powerpoint/2010/main" val="165786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819AA2B-CB6F-06E1-9DC1-B0DA117A78F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32DF1A-6557-8534-2D5C-34E67C97A14F}"/>
              </a:ext>
            </a:extLst>
          </p:cNvPr>
          <p:cNvSpPr txBox="1"/>
          <p:nvPr/>
        </p:nvSpPr>
        <p:spPr>
          <a:xfrm>
            <a:off x="716280" y="1218198"/>
            <a:ext cx="10759440" cy="2308324"/>
          </a:xfrm>
          <a:prstGeom prst="rect">
            <a:avLst/>
          </a:prstGeom>
          <a:noFill/>
        </p:spPr>
        <p:txBody>
          <a:bodyPr wrap="square" rtlCol="0">
            <a:spAutoFit/>
          </a:bodyPr>
          <a:lstStyle/>
          <a:p>
            <a:r>
              <a:rPr lang="en-US" u="sng" dirty="0"/>
              <a:t>Section 4.2.5</a:t>
            </a:r>
            <a:r>
              <a:rPr lang="en-US" dirty="0"/>
              <a:t>: “The investigator is responsible for supervising any individual or party to whom the investigator delegates trial-related duties and functions conducted at the trial site.”</a:t>
            </a:r>
          </a:p>
          <a:p>
            <a:endParaRPr lang="en-US" dirty="0"/>
          </a:p>
          <a:p>
            <a:r>
              <a:rPr lang="en-US" dirty="0"/>
              <a:t>Many of the addendum changes to Investigator Responsibilities are a clarification of the existing GCP requirements and expectations of regulators). These expectations of the PI are now explicitly stated and oversight of all individuals delegated study tasks – including contracted staff working for an investigator on a clinical trial should be included in the Investigator’s oversight plan and actions should be taken to ensure compliance. The investigator is responsible for implementing corrective and preventive action in the event of noncompliance.</a:t>
            </a:r>
          </a:p>
        </p:txBody>
      </p:sp>
      <p:sp>
        <p:nvSpPr>
          <p:cNvPr id="3" name="TextBox 2">
            <a:extLst>
              <a:ext uri="{FF2B5EF4-FFF2-40B4-BE49-F238E27FC236}">
                <a16:creationId xmlns:a16="http://schemas.microsoft.com/office/drawing/2014/main" id="{2976EFF5-1781-2500-7AB3-C2D888530EC1}"/>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E6(R2) Updates</a:t>
            </a:r>
          </a:p>
        </p:txBody>
      </p:sp>
    </p:spTree>
    <p:extLst>
      <p:ext uri="{BB962C8B-B14F-4D97-AF65-F5344CB8AC3E}">
        <p14:creationId xmlns:p14="http://schemas.microsoft.com/office/powerpoint/2010/main" val="412370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C67C7EE-2888-5206-BD0B-FA7A2FE2B9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50E6F9C-E0A1-84BF-30BF-592E97E78EFB}"/>
              </a:ext>
            </a:extLst>
          </p:cNvPr>
          <p:cNvSpPr txBox="1"/>
          <p:nvPr/>
        </p:nvSpPr>
        <p:spPr>
          <a:xfrm>
            <a:off x="716280" y="1218198"/>
            <a:ext cx="10759440" cy="4801314"/>
          </a:xfrm>
          <a:prstGeom prst="rect">
            <a:avLst/>
          </a:prstGeom>
          <a:noFill/>
        </p:spPr>
        <p:txBody>
          <a:bodyPr wrap="square" rtlCol="0">
            <a:spAutoFit/>
          </a:bodyPr>
          <a:lstStyle/>
          <a:p>
            <a:r>
              <a:rPr lang="en-US" u="sng" dirty="0"/>
              <a:t>Section 4.2.6</a:t>
            </a:r>
            <a:r>
              <a:rPr lang="en-US" dirty="0"/>
              <a:t>: “If the investigator/institution retains the services of any party to perform trial-related duties and functions, the investigator/institution should ensure this individual or party is qualified to perform those trial-related duties and functions and should implement procedures to ensure the integrity of the trial-related duties and functions performed and any data generated.”</a:t>
            </a:r>
          </a:p>
          <a:p>
            <a:endParaRPr lang="en-US" dirty="0"/>
          </a:p>
          <a:p>
            <a:r>
              <a:rPr lang="en-US" dirty="0"/>
              <a:t>The enhanced oversight requirements apply to investigators delegating tasks and institutions using services of third parties when conducting a clinical study . For example, the protocol requires specialty assessments which cannot be conducted at the primary location due to equipment needs and/or staff qualifications (e.g. ophthalmology or dental assessments are required for a diabetes study conducted at a primary care center).  These responsibilities for enhanced oversight were not explicitly stated in ICH GCP previously, however it is an expectation that investigators oversee the conduct of the study at these additional locations to ensure that there is compliance to the protocol and GCP/local authority requirements. This includes the implementation of effective corrective and preventive actions which may be necessary in response to noncompliance or issues.  The PI is clearly responsible for ensuring that all parties involved in trial-related activities are qualified and procedures are in place to meet the requirements of ICH GCP .</a:t>
            </a:r>
          </a:p>
          <a:p>
            <a:endParaRPr lang="en-US" dirty="0"/>
          </a:p>
          <a:p>
            <a:endParaRPr lang="en-US" dirty="0"/>
          </a:p>
        </p:txBody>
      </p:sp>
      <p:sp>
        <p:nvSpPr>
          <p:cNvPr id="3" name="TextBox 2">
            <a:extLst>
              <a:ext uri="{FF2B5EF4-FFF2-40B4-BE49-F238E27FC236}">
                <a16:creationId xmlns:a16="http://schemas.microsoft.com/office/drawing/2014/main" id="{81F4D950-7659-F554-53E9-AFDD28A4335C}"/>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E6(R2) Updates</a:t>
            </a:r>
          </a:p>
        </p:txBody>
      </p:sp>
    </p:spTree>
    <p:extLst>
      <p:ext uri="{BB962C8B-B14F-4D97-AF65-F5344CB8AC3E}">
        <p14:creationId xmlns:p14="http://schemas.microsoft.com/office/powerpoint/2010/main" val="150796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A986FA-1B64-6F11-F6A5-D09F0C92CC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A7EFA1-1EA9-48EF-94FC-8ECB226D7DE9}"/>
              </a:ext>
            </a:extLst>
          </p:cNvPr>
          <p:cNvSpPr txBox="1"/>
          <p:nvPr/>
        </p:nvSpPr>
        <p:spPr>
          <a:xfrm>
            <a:off x="716280" y="1218198"/>
            <a:ext cx="10759440" cy="4247317"/>
          </a:xfrm>
          <a:prstGeom prst="rect">
            <a:avLst/>
          </a:prstGeom>
          <a:noFill/>
        </p:spPr>
        <p:txBody>
          <a:bodyPr wrap="square" rtlCol="0">
            <a:spAutoFit/>
          </a:bodyPr>
          <a:lstStyle/>
          <a:p>
            <a:r>
              <a:rPr lang="en-US" u="sng" dirty="0"/>
              <a:t>Section 2.3.2</a:t>
            </a:r>
            <a:r>
              <a:rPr lang="en-US" dirty="0"/>
              <a:t>: "Trial-related training to persons assisting in the trial should correspond to what is necessary to enable them to fulfil their delegated trial activities that go beyond their usual training and experience."</a:t>
            </a:r>
          </a:p>
          <a:p>
            <a:endParaRPr lang="en-US" dirty="0"/>
          </a:p>
          <a:p>
            <a:r>
              <a:rPr lang="en-US" u="sng" dirty="0"/>
              <a:t>Section 2.3.3</a:t>
            </a:r>
            <a:r>
              <a:rPr lang="en-US" dirty="0"/>
              <a:t>: "The investigator should ensure a record is maintained of the persons and parties to whom the investigator has delegated significant trial-related activities."</a:t>
            </a:r>
          </a:p>
          <a:p>
            <a:endParaRPr lang="en-US" dirty="0"/>
          </a:p>
          <a:p>
            <a:r>
              <a:rPr lang="en-US" dirty="0"/>
              <a:t>ICH E6(R3) reinforces that delegated staff must be </a:t>
            </a:r>
            <a:r>
              <a:rPr lang="en-US" b="1" dirty="0"/>
              <a:t>qualified and competent</a:t>
            </a:r>
            <a:r>
              <a:rPr lang="en-US" dirty="0"/>
              <a:t>, with training that is </a:t>
            </a:r>
            <a:r>
              <a:rPr lang="en-US" b="1" dirty="0"/>
              <a:t>fit-for-purpose and documented</a:t>
            </a:r>
            <a:r>
              <a:rPr lang="en-US" dirty="0"/>
              <a:t>. In trials involving </a:t>
            </a:r>
            <a:r>
              <a:rPr lang="en-US" b="1" dirty="0"/>
              <a:t>digital technologies or remote workflows</a:t>
            </a:r>
            <a:r>
              <a:rPr lang="en-US" dirty="0"/>
              <a:t>, training should also include use of systems (e.g., ePRO, eSource), data security, and communication protocols.</a:t>
            </a:r>
          </a:p>
          <a:p>
            <a:endParaRPr lang="en-US" dirty="0"/>
          </a:p>
          <a:p>
            <a:r>
              <a:rPr lang="en-US" dirty="0"/>
              <a:t>Expectations include:</a:t>
            </a:r>
          </a:p>
          <a:p>
            <a:pPr marL="285750" indent="-285750">
              <a:buFont typeface="Arial" panose="020B0604020202020204" pitchFamily="34" charset="0"/>
              <a:buChar char="•"/>
            </a:pPr>
            <a:r>
              <a:rPr lang="en-US" dirty="0"/>
              <a:t>Maintaining </a:t>
            </a:r>
            <a:r>
              <a:rPr lang="en-US" b="1" dirty="0"/>
              <a:t>delegation logs </a:t>
            </a:r>
            <a:r>
              <a:rPr lang="en-US" dirty="0"/>
              <a:t>with role-specific training evidence.</a:t>
            </a:r>
          </a:p>
          <a:p>
            <a:pPr marL="285750" indent="-285750">
              <a:buFont typeface="Arial" panose="020B0604020202020204" pitchFamily="34" charset="0"/>
              <a:buChar char="•"/>
            </a:pPr>
            <a:r>
              <a:rPr lang="en-US" dirty="0"/>
              <a:t>Assessing ongoing competency, especially for high-risk tasks.</a:t>
            </a:r>
          </a:p>
          <a:p>
            <a:pPr marL="285750" indent="-285750">
              <a:buFont typeface="Arial" panose="020B0604020202020204" pitchFamily="34" charset="0"/>
              <a:buChar char="•"/>
            </a:pPr>
            <a:r>
              <a:rPr lang="en-US" dirty="0"/>
              <a:t>Recognizing that in a </a:t>
            </a:r>
            <a:r>
              <a:rPr lang="en-US" b="1" dirty="0"/>
              <a:t>risk-based model</a:t>
            </a:r>
            <a:r>
              <a:rPr lang="en-US" dirty="0"/>
              <a:t>, some tasks (e.g., consent verification) may carry higher risk and demand more frequent oversight or retraining.</a:t>
            </a:r>
          </a:p>
        </p:txBody>
      </p:sp>
      <p:sp>
        <p:nvSpPr>
          <p:cNvPr id="3" name="TextBox 2">
            <a:extLst>
              <a:ext uri="{FF2B5EF4-FFF2-40B4-BE49-F238E27FC236}">
                <a16:creationId xmlns:a16="http://schemas.microsoft.com/office/drawing/2014/main" id="{A63A94CB-A518-3B94-F846-9F66CBFF8A75}"/>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E6(R3) Updates</a:t>
            </a:r>
          </a:p>
        </p:txBody>
      </p:sp>
    </p:spTree>
    <p:extLst>
      <p:ext uri="{BB962C8B-B14F-4D97-AF65-F5344CB8AC3E}">
        <p14:creationId xmlns:p14="http://schemas.microsoft.com/office/powerpoint/2010/main" val="329274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0191B1-89A3-64AF-D36B-137AD4883C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3B0D0F-7397-38EF-B2EA-1E77293C1983}"/>
              </a:ext>
            </a:extLst>
          </p:cNvPr>
          <p:cNvSpPr txBox="1"/>
          <p:nvPr/>
        </p:nvSpPr>
        <p:spPr>
          <a:xfrm>
            <a:off x="716280" y="1218198"/>
            <a:ext cx="10759440" cy="4985980"/>
          </a:xfrm>
          <a:prstGeom prst="rect">
            <a:avLst/>
          </a:prstGeom>
          <a:noFill/>
        </p:spPr>
        <p:txBody>
          <a:bodyPr wrap="square" rtlCol="0">
            <a:spAutoFit/>
          </a:bodyPr>
          <a:lstStyle/>
          <a:p>
            <a:pPr algn="ctr"/>
            <a:endParaRPr lang="en-US" sz="2400" dirty="0"/>
          </a:p>
          <a:p>
            <a:pPr algn="ctr"/>
            <a:r>
              <a:rPr lang="en-US" sz="2400" dirty="0"/>
              <a:t>This is to certify that: </a:t>
            </a:r>
          </a:p>
          <a:p>
            <a:pPr algn="ctr"/>
            <a:endParaRPr lang="en-US" sz="2400" dirty="0"/>
          </a:p>
          <a:p>
            <a:pPr algn="ctr"/>
            <a:r>
              <a:rPr lang="en-US" sz="2400" b="1" dirty="0"/>
              <a:t>(insert name)</a:t>
            </a:r>
          </a:p>
          <a:p>
            <a:pPr algn="ctr"/>
            <a:endParaRPr lang="en-US" sz="2400" b="1" dirty="0"/>
          </a:p>
          <a:p>
            <a:pPr algn="ctr"/>
            <a:endParaRPr lang="en-US" sz="2400" dirty="0"/>
          </a:p>
          <a:p>
            <a:pPr algn="ctr"/>
            <a:r>
              <a:rPr lang="en-US" sz="2400" dirty="0"/>
              <a:t>Has completed reviewing the Topic: ICH E6(R2) and (R3): Guideline for Good Clinical Practice, Delegation and Training Module Update Supplement, on: </a:t>
            </a:r>
          </a:p>
          <a:p>
            <a:pPr algn="ctr"/>
            <a:endParaRPr lang="en-US" sz="2400" dirty="0"/>
          </a:p>
          <a:p>
            <a:pPr algn="ctr"/>
            <a:r>
              <a:rPr lang="en-US" sz="2400" b="1" dirty="0"/>
              <a:t>(insert date) </a:t>
            </a:r>
          </a:p>
          <a:p>
            <a:pPr algn="ctr"/>
            <a:endParaRPr lang="en-US" dirty="0"/>
          </a:p>
          <a:p>
            <a:pPr algn="ctr"/>
            <a:endParaRPr lang="en-US" dirty="0"/>
          </a:p>
          <a:p>
            <a:pPr algn="ctr"/>
            <a:endParaRPr lang="en-US" dirty="0"/>
          </a:p>
          <a:p>
            <a:pPr algn="ctr"/>
            <a:r>
              <a:rPr lang="en-US" sz="1200" i="1" dirty="0"/>
              <a:t>Disclaimer: SCRS does not certify, qualify, endorse, represent or warrant that any clinical trial Investigator or clinical trial site personnel that has completed this Information Program are competent to work on any particular clinical trial or clinical trials generally or are competent to oversee others during clinical trial execution.</a:t>
            </a:r>
          </a:p>
        </p:txBody>
      </p:sp>
      <p:sp>
        <p:nvSpPr>
          <p:cNvPr id="3" name="TextBox 2">
            <a:extLst>
              <a:ext uri="{FF2B5EF4-FFF2-40B4-BE49-F238E27FC236}">
                <a16:creationId xmlns:a16="http://schemas.microsoft.com/office/drawing/2014/main" id="{28422EFD-547D-04AD-192A-E62DF57EB0A0}"/>
              </a:ext>
            </a:extLst>
          </p:cNvPr>
          <p:cNvSpPr txBox="1"/>
          <p:nvPr/>
        </p:nvSpPr>
        <p:spPr>
          <a:xfrm>
            <a:off x="716280" y="520710"/>
            <a:ext cx="10759440" cy="646331"/>
          </a:xfrm>
          <a:prstGeom prst="rect">
            <a:avLst/>
          </a:prstGeom>
          <a:noFill/>
        </p:spPr>
        <p:txBody>
          <a:bodyPr wrap="square" rtlCol="0">
            <a:spAutoFit/>
          </a:bodyPr>
          <a:lstStyle/>
          <a:p>
            <a:pPr algn="ctr"/>
            <a:r>
              <a:rPr lang="en-US" sz="3600" b="1" u="sng" dirty="0">
                <a:solidFill>
                  <a:srgbClr val="006699"/>
                </a:solidFill>
              </a:rPr>
              <a:t>Certificate of Completion</a:t>
            </a:r>
          </a:p>
        </p:txBody>
      </p:sp>
    </p:spTree>
    <p:extLst>
      <p:ext uri="{BB962C8B-B14F-4D97-AF65-F5344CB8AC3E}">
        <p14:creationId xmlns:p14="http://schemas.microsoft.com/office/powerpoint/2010/main" val="429233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a7460bd-a988-4074-8adc-b6859d0442c4">YA7Y7DYX2VNK-984736364-873367</_dlc_DocId>
    <_dlc_DocIdUrl xmlns="da7460bd-a988-4074-8adc-b6859d0442c4">
      <Url>https://signantinternal.sharepoint.com/sites/SCRS/_layouts/15/DocIdRedir.aspx?ID=YA7Y7DYX2VNK-984736364-873367</Url>
      <Description>YA7Y7DYX2VNK-984736364-873367</Description>
    </_dlc_DocIdUrl>
    <lcf76f155ced4ddcb4097134ff3c332f xmlns="dd0833f7-cc77-483a-9af1-38a97744ebe2">
      <Terms xmlns="http://schemas.microsoft.com/office/infopath/2007/PartnerControls"/>
    </lcf76f155ced4ddcb4097134ff3c332f>
    <TaxCatchAll xmlns="da7460bd-a988-4074-8adc-b6859d0442c4" xsi:nil="true"/>
    <IconOverlay xmlns="http://schemas.microsoft.com/sharepoint/v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46EC39279C1EA40A38DD313DBE7AFBA" ma:contentTypeVersion="19" ma:contentTypeDescription="Create a new document." ma:contentTypeScope="" ma:versionID="7125e8afc12342cced29f492fc8b304c">
  <xsd:schema xmlns:xsd="http://www.w3.org/2001/XMLSchema" xmlns:xs="http://www.w3.org/2001/XMLSchema" xmlns:p="http://schemas.microsoft.com/office/2006/metadata/properties" xmlns:ns2="da7460bd-a988-4074-8adc-b6859d0442c4" xmlns:ns3="dd0833f7-cc77-483a-9af1-38a97744ebe2" xmlns:ns4="http://schemas.microsoft.com/sharepoint/v4" targetNamespace="http://schemas.microsoft.com/office/2006/metadata/properties" ma:root="true" ma:fieldsID="61e900b917bfeb9749c080b646fe1d4f" ns2:_="" ns3:_="" ns4:_="">
    <xsd:import namespace="da7460bd-a988-4074-8adc-b6859d0442c4"/>
    <xsd:import namespace="dd0833f7-cc77-483a-9af1-38a97744ebe2"/>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4:IconOverla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460bd-a988-4074-8adc-b6859d0442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8d474c4-8298-4c4e-b9fb-89092b869db0}" ma:internalName="TaxCatchAll" ma:showField="CatchAllData" ma:web="da7460bd-a988-4074-8adc-b6859d0442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833f7-cc77-483a-9af1-38a97744ebe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69f8e40-279c-4e8a-a2f9-ce59f145a5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C61043-4C1A-4075-A9B9-BF65DD7FF78B}">
  <ds:schemaRefs>
    <ds:schemaRef ds:uri="http://schemas.microsoft.com/sharepoint/events"/>
  </ds:schemaRefs>
</ds:datastoreItem>
</file>

<file path=customXml/itemProps2.xml><?xml version="1.0" encoding="utf-8"?>
<ds:datastoreItem xmlns:ds="http://schemas.openxmlformats.org/officeDocument/2006/customXml" ds:itemID="{BC67984F-6D51-42F8-BA97-A7D20EC89265}">
  <ds:schemaRefs>
    <ds:schemaRef ds:uri="http://schemas.microsoft.com/sharepoint/v3/contenttype/forms"/>
  </ds:schemaRefs>
</ds:datastoreItem>
</file>

<file path=customXml/itemProps3.xml><?xml version="1.0" encoding="utf-8"?>
<ds:datastoreItem xmlns:ds="http://schemas.openxmlformats.org/officeDocument/2006/customXml" ds:itemID="{C40E9B58-9860-4E1D-8086-A4895DEE61C6}">
  <ds:schemaRefs>
    <ds:schemaRef ds:uri="http://schemas.microsoft.com/office/2006/metadata/properties"/>
    <ds:schemaRef ds:uri="http://schemas.microsoft.com/office/infopath/2007/PartnerControls"/>
    <ds:schemaRef ds:uri="da7460bd-a988-4074-8adc-b6859d0442c4"/>
    <ds:schemaRef ds:uri="dd0833f7-cc77-483a-9af1-38a97744ebe2"/>
    <ds:schemaRef ds:uri="http://schemas.microsoft.com/sharepoint/v4"/>
  </ds:schemaRefs>
</ds:datastoreItem>
</file>

<file path=customXml/itemProps4.xml><?xml version="1.0" encoding="utf-8"?>
<ds:datastoreItem xmlns:ds="http://schemas.openxmlformats.org/officeDocument/2006/customXml" ds:itemID="{F274E1D2-D655-45B1-B578-768B5D5CB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460bd-a988-4074-8adc-b6859d0442c4"/>
    <ds:schemaRef ds:uri="dd0833f7-cc77-483a-9af1-38a97744ebe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TotalTime>
  <Words>642</Words>
  <Application>Microsoft Office PowerPoint</Application>
  <PresentationFormat>Widescreen</PresentationFormat>
  <Paragraphs>38</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Calibri</vt:lpstr>
      <vt:lpstr>Calibri Light</vt:lpstr>
      <vt:lpstr>Office Theme</vt:lpstr>
      <vt:lpstr>SCRS Site Management Module E6(R2) and (R3) Update Supplement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Dickman</dc:creator>
  <cp:lastModifiedBy>Matt Ascoli</cp:lastModifiedBy>
  <cp:revision>8</cp:revision>
  <dcterms:created xsi:type="dcterms:W3CDTF">2020-03-16T15:11:30Z</dcterms:created>
  <dcterms:modified xsi:type="dcterms:W3CDTF">2025-07-03T21:50:13Z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0x010100A46EC39279C1EA40A38DD313DBE7AFBA</vt:lpwstr>
  </property>
  <property fmtid="{D5CDD505-2E9C-101B-9397-08002B2CF9AE}" pid="3" name="Order">
    <vt:r8>2414800</vt:r8>
  </property>
  <property fmtid="{D5CDD505-2E9C-101B-9397-08002B2CF9AE}" pid="4" name="_dlc_DocIdItemGuid">
    <vt:lpwstr>96ec96be-656d-413b-810a-2f417a731eaa</vt:lpwstr>
  </property>
  <property fmtid="{D5CDD505-2E9C-101B-9397-08002B2CF9AE}" pid="5" name="MediaServiceImageTags">
    <vt:lpwstr/>
  </property>
</Properties>
</file>